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279" r:id="rId2"/>
    <p:sldId id="284" r:id="rId3"/>
    <p:sldId id="293" r:id="rId4"/>
    <p:sldId id="285" r:id="rId5"/>
    <p:sldId id="287" r:id="rId6"/>
    <p:sldId id="294" r:id="rId7"/>
    <p:sldId id="272" r:id="rId8"/>
    <p:sldId id="292" r:id="rId9"/>
    <p:sldId id="282" r:id="rId10"/>
    <p:sldId id="286" r:id="rId11"/>
    <p:sldId id="283" r:id="rId12"/>
    <p:sldId id="290" r:id="rId13"/>
    <p:sldId id="288" r:id="rId14"/>
    <p:sldId id="280" r:id="rId1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yoo Lee"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000000"/>
    <a:srgbClr val="FF3300"/>
    <a:srgbClr val="FFFF00"/>
    <a:srgbClr val="0000CC"/>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81" autoAdjust="0"/>
  </p:normalViewPr>
  <p:slideViewPr>
    <p:cSldViewPr>
      <p:cViewPr varScale="1">
        <p:scale>
          <a:sx n="87" d="100"/>
          <a:sy n="87" d="100"/>
        </p:scale>
        <p:origin x="-20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80D80-C3BF-A247-B1A6-2EB69C88DFB1}" type="datetimeFigureOut">
              <a:rPr lang="en-US" smtClean="0"/>
              <a:t>10/27/15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B052A6-0C04-2040-91AA-0D4906923F5A}" type="slidenum">
              <a:rPr lang="en-US" smtClean="0"/>
              <a:t>‹#›</a:t>
            </a:fld>
            <a:endParaRPr lang="en-US"/>
          </a:p>
        </p:txBody>
      </p:sp>
    </p:spTree>
    <p:extLst>
      <p:ext uri="{BB962C8B-B14F-4D97-AF65-F5344CB8AC3E}">
        <p14:creationId xmlns:p14="http://schemas.microsoft.com/office/powerpoint/2010/main" val="3234144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FFDC385-8DFC-4949-8FC0-2ED9153CF97E}" type="slidenum">
              <a:rPr lang="en-US"/>
              <a:pPr/>
              <a:t>‹#›</a:t>
            </a:fld>
            <a:endParaRPr lang="en-US"/>
          </a:p>
        </p:txBody>
      </p:sp>
    </p:spTree>
    <p:extLst>
      <p:ext uri="{BB962C8B-B14F-4D97-AF65-F5344CB8AC3E}">
        <p14:creationId xmlns:p14="http://schemas.microsoft.com/office/powerpoint/2010/main" val="41870394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C385-8DFC-4949-8FC0-2ED9153CF9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5DEE9-0655-46CC-923A-95E35014BC30}" type="slidenum">
              <a:rPr lang="en-US"/>
              <a:pPr/>
              <a:t>13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5DEE9-0655-46CC-923A-95E35014BC30}" type="slidenum">
              <a:rPr lang="en-US"/>
              <a:pPr/>
              <a:t>14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C385-8DFC-4949-8FC0-2ED9153CF97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5DEE9-0655-46CC-923A-95E35014BC30}" type="slidenum">
              <a:rPr lang="en-US"/>
              <a:pPr/>
              <a:t>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5DEE9-0655-46CC-923A-95E35014BC30}" type="slidenum">
              <a:rPr lang="en-US"/>
              <a:pPr/>
              <a:t>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C385-8DFC-4949-8FC0-2ED9153CF97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846D2-2220-40FD-9FA9-B6F9E52E9CF6}" type="slidenum">
              <a:rPr lang="en-US"/>
              <a:pPr/>
              <a:t>9</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5DEE9-0655-46CC-923A-95E35014BC30}" type="slidenum">
              <a:rPr lang="en-US"/>
              <a:pPr/>
              <a:t>10</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5DEE9-0655-46CC-923A-95E35014BC30}" type="slidenum">
              <a:rPr lang="en-US"/>
              <a:pPr/>
              <a:t>11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5DEE9-0655-46CC-923A-95E35014BC30}" type="slidenum">
              <a:rPr lang="en-US"/>
              <a:pPr/>
              <a:t>12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D5FEA-4CE5-46CE-9F47-88C948EF29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A6D6A-BE96-4127-ACFF-D576B4A420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2A521-0FEE-4BF2-BFAC-DDB1B41E13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C2F9F-A0FE-498C-BE2C-00FBE8B554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CD57A-6BF3-45AD-B45A-D0356852EE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0A5FF-FE15-4DED-B23F-D20D07D63A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72247-325B-4CDD-8170-B86A0660AD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C6394-AA28-436B-95E2-1039C37BD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7D161-EDFC-4B1F-9BDE-5FA38151FF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EE3D0-278E-4A0F-83B1-E1A9C83262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B9225-769F-453A-8361-9EDAB40B9B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08DAB-23EE-4388-AA54-F8B13EFEE4E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3230562"/>
          </a:xfrm>
        </p:spPr>
        <p:txBody>
          <a:bodyPr>
            <a:normAutofit fontScale="90000"/>
          </a:bodyPr>
          <a:lstStyle/>
          <a:p>
            <a:pPr algn="l"/>
            <a:r>
              <a:rPr lang="en-US" sz="3600" b="1" dirty="0" smtClean="0">
                <a:latin typeface="Copperplate Gothic Bold" pitchFamily="34" charset="0"/>
              </a:rPr>
              <a:t/>
            </a:r>
            <a:br>
              <a:rPr lang="en-US" sz="3600" b="1" dirty="0" smtClean="0">
                <a:latin typeface="Copperplate Gothic Bold" pitchFamily="34" charset="0"/>
              </a:rPr>
            </a:br>
            <a:r>
              <a:rPr lang="en-US" sz="3600" b="1" dirty="0" smtClean="0">
                <a:latin typeface="Copperplate Gothic Bold" pitchFamily="34" charset="0"/>
              </a:rPr>
              <a:t/>
            </a:r>
            <a:br>
              <a:rPr lang="en-US" sz="3600" b="1" dirty="0" smtClean="0">
                <a:latin typeface="Copperplate Gothic Bold" pitchFamily="34" charset="0"/>
              </a:rPr>
            </a:br>
            <a:r>
              <a:rPr lang="en-US" sz="3600" b="1" dirty="0">
                <a:latin typeface="Copperplate Gothic Bold" pitchFamily="34" charset="0"/>
              </a:rPr>
              <a:t/>
            </a:r>
            <a:br>
              <a:rPr lang="en-US" sz="3600" b="1" dirty="0">
                <a:latin typeface="Copperplate Gothic Bold" pitchFamily="34" charset="0"/>
              </a:rPr>
            </a:br>
            <a:r>
              <a:rPr lang="en-US" sz="3600" b="1" dirty="0" smtClean="0">
                <a:latin typeface="Copperplate Gothic Bold" pitchFamily="34" charset="0"/>
              </a:rPr>
              <a:t/>
            </a:r>
            <a:br>
              <a:rPr lang="en-US" sz="3600" b="1" dirty="0" smtClean="0">
                <a:latin typeface="Copperplate Gothic Bold" pitchFamily="34" charset="0"/>
              </a:rPr>
            </a:br>
            <a:r>
              <a:rPr lang="en-US" sz="3600" b="1" dirty="0">
                <a:latin typeface="Copperplate Gothic Bold" pitchFamily="34" charset="0"/>
              </a:rPr>
              <a:t/>
            </a:r>
            <a:br>
              <a:rPr lang="en-US" sz="3600" b="1" dirty="0">
                <a:latin typeface="Copperplate Gothic Bold" pitchFamily="34" charset="0"/>
              </a:rPr>
            </a:br>
            <a:r>
              <a:rPr lang="en-US" sz="3600" b="1" dirty="0" smtClean="0">
                <a:latin typeface="Copperplate Gothic Bold" pitchFamily="34" charset="0"/>
              </a:rPr>
              <a:t>If </a:t>
            </a:r>
            <a:r>
              <a:rPr lang="en-US" sz="3600" b="1" dirty="0">
                <a:latin typeface="Copperplate Gothic Bold" pitchFamily="34" charset="0"/>
              </a:rPr>
              <a:t>China </a:t>
            </a:r>
            <a:r>
              <a:rPr lang="en-US" sz="3600" b="1" dirty="0" smtClean="0">
                <a:latin typeface="Copperplate Gothic Bold" pitchFamily="34" charset="0"/>
              </a:rPr>
              <a:t>Travelled </a:t>
            </a:r>
            <a:br>
              <a:rPr lang="en-US" sz="3600" b="1" dirty="0" smtClean="0">
                <a:latin typeface="Copperplate Gothic Bold" pitchFamily="34" charset="0"/>
              </a:rPr>
            </a:br>
            <a:r>
              <a:rPr lang="en-US" sz="3600" b="1" dirty="0" smtClean="0">
                <a:latin typeface="Copperplate Gothic Bold" pitchFamily="34" charset="0"/>
              </a:rPr>
              <a:t>to Descartes: </a:t>
            </a:r>
            <a:br>
              <a:rPr lang="en-US" sz="3600" b="1" dirty="0" smtClean="0">
                <a:latin typeface="Copperplate Gothic Bold" pitchFamily="34" charset="0"/>
              </a:rPr>
            </a:br>
            <a:r>
              <a:rPr lang="en-US" sz="3600" b="1" dirty="0" smtClean="0">
                <a:latin typeface="Copperplate Gothic Bold" pitchFamily="34" charset="0"/>
              </a:rPr>
              <a:t/>
            </a:r>
            <a:br>
              <a:rPr lang="en-US" sz="3600" b="1" dirty="0" smtClean="0">
                <a:latin typeface="Copperplate Gothic Bold" pitchFamily="34" charset="0"/>
              </a:rPr>
            </a:br>
            <a:r>
              <a:rPr lang="en-GB" sz="2700" b="1" dirty="0" err="1" smtClean="0">
                <a:latin typeface="Copperplate Gothic Bold"/>
                <a:cs typeface="Copperplate Gothic Bold"/>
              </a:rPr>
              <a:t>Cartesianism</a:t>
            </a:r>
            <a:r>
              <a:rPr lang="en-GB" sz="2700" b="1" dirty="0" smtClean="0">
                <a:latin typeface="Copperplate Gothic Bold"/>
                <a:cs typeface="Copperplate Gothic Bold"/>
              </a:rPr>
              <a:t> </a:t>
            </a:r>
            <a:br>
              <a:rPr lang="en-GB" sz="2700" b="1" dirty="0" smtClean="0">
                <a:latin typeface="Copperplate Gothic Bold"/>
                <a:cs typeface="Copperplate Gothic Bold"/>
              </a:rPr>
            </a:br>
            <a:r>
              <a:rPr lang="en-GB" sz="2700" b="1" dirty="0" smtClean="0">
                <a:latin typeface="Copperplate Gothic Bold"/>
                <a:cs typeface="Copperplate Gothic Bold"/>
              </a:rPr>
              <a:t>in Transit</a:t>
            </a:r>
            <a:r>
              <a:rPr lang="en-GB" sz="2700" b="1" dirty="0">
                <a:latin typeface="Copperplate Gothic Bold"/>
                <a:cs typeface="Copperplate Gothic Bold"/>
              </a:rPr>
              <a:t>—with </a:t>
            </a:r>
            <a:r>
              <a:rPr lang="en-GB" sz="2700" b="1" dirty="0" smtClean="0">
                <a:latin typeface="Copperplate Gothic Bold"/>
                <a:cs typeface="Copperplate Gothic Bold"/>
              </a:rPr>
              <a:t/>
            </a:r>
            <a:br>
              <a:rPr lang="en-GB" sz="2700" b="1" dirty="0" smtClean="0">
                <a:latin typeface="Copperplate Gothic Bold"/>
                <a:cs typeface="Copperplate Gothic Bold"/>
              </a:rPr>
            </a:br>
            <a:r>
              <a:rPr lang="en-GB" sz="2700" b="1" dirty="0" smtClean="0">
                <a:latin typeface="Copperplate Gothic Bold"/>
                <a:cs typeface="Copperplate Gothic Bold"/>
              </a:rPr>
              <a:t>a Franco</a:t>
            </a:r>
            <a:r>
              <a:rPr lang="en-GB" sz="2700" b="1" dirty="0">
                <a:latin typeface="Copperplate Gothic Bold"/>
                <a:cs typeface="Copperplate Gothic Bold"/>
              </a:rPr>
              <a:t>-Sino Twist</a:t>
            </a:r>
            <a:r>
              <a:rPr lang="en-US" sz="2700" dirty="0">
                <a:latin typeface="Copperplate Gothic Bold"/>
                <a:cs typeface="Copperplate Gothic Bold"/>
              </a:rPr>
              <a:t/>
            </a:r>
            <a:br>
              <a:rPr lang="en-US" sz="2700" dirty="0">
                <a:latin typeface="Copperplate Gothic Bold"/>
                <a:cs typeface="Copperplate Gothic Bold"/>
              </a:rPr>
            </a:br>
            <a:r>
              <a:rPr lang="en-US" sz="3600" b="1" dirty="0">
                <a:latin typeface="Copperplate Gothic Bold"/>
                <a:cs typeface="Copperplate Gothic Bold"/>
              </a:rPr>
              <a:t/>
            </a:r>
            <a:br>
              <a:rPr lang="en-US" sz="3600" b="1" dirty="0">
                <a:latin typeface="Copperplate Gothic Bold"/>
                <a:cs typeface="Copperplate Gothic Bold"/>
              </a:rPr>
            </a:br>
            <a:r>
              <a:rPr lang="en-US" sz="3600" b="1" dirty="0" smtClean="0">
                <a:latin typeface="Copperplate Gothic Bold"/>
                <a:cs typeface="Copperplate Gothic Bold"/>
              </a:rPr>
              <a:t/>
            </a:r>
            <a:br>
              <a:rPr lang="en-US" sz="3600" b="1" dirty="0" smtClean="0">
                <a:latin typeface="Copperplate Gothic Bold"/>
                <a:cs typeface="Copperplate Gothic Bold"/>
              </a:rPr>
            </a:br>
            <a:r>
              <a:rPr lang="en-US" sz="3600" b="1" dirty="0">
                <a:latin typeface="Copperplate Gothic Bold" pitchFamily="34" charset="0"/>
              </a:rPr>
              <a:t/>
            </a:r>
            <a:br>
              <a:rPr lang="en-US" sz="3600" b="1" dirty="0">
                <a:latin typeface="Copperplate Gothic Bold" pitchFamily="34" charset="0"/>
              </a:rPr>
            </a:br>
            <a:r>
              <a:rPr lang="en-US" sz="3600" b="1" dirty="0" smtClean="0">
                <a:latin typeface="Copperplate Gothic Bold" pitchFamily="34" charset="0"/>
              </a:rPr>
              <a:t> </a:t>
            </a:r>
            <a:r>
              <a:rPr lang="en-US" sz="3600" b="1" dirty="0">
                <a:latin typeface="Copperplate Gothic Bold" pitchFamily="34" charset="0"/>
              </a:rPr>
              <a:t/>
            </a:r>
            <a:br>
              <a:rPr lang="en-US" sz="3600" b="1" dirty="0">
                <a:latin typeface="Copperplate Gothic Bold" pitchFamily="34" charset="0"/>
              </a:rPr>
            </a:br>
            <a:endParaRPr lang="en-US" sz="2400" dirty="0">
              <a:latin typeface="Copperplate Gothic Bold" pitchFamily="34" charset="0"/>
            </a:endParaRPr>
          </a:p>
        </p:txBody>
      </p:sp>
      <p:sp>
        <p:nvSpPr>
          <p:cNvPr id="63491" name="Rectangle 3"/>
          <p:cNvSpPr>
            <a:spLocks noGrp="1" noChangeArrowheads="1"/>
          </p:cNvSpPr>
          <p:nvPr>
            <p:ph sz="half" idx="1"/>
          </p:nvPr>
        </p:nvSpPr>
        <p:spPr>
          <a:xfrm>
            <a:off x="457200" y="4419600"/>
            <a:ext cx="4038600" cy="1676400"/>
          </a:xfrm>
        </p:spPr>
        <p:txBody>
          <a:bodyPr>
            <a:normAutofit/>
          </a:bodyPr>
          <a:lstStyle/>
          <a:p>
            <a:pPr marL="0" indent="0">
              <a:buNone/>
            </a:pPr>
            <a:r>
              <a:rPr lang="en-US" sz="2400" dirty="0" smtClean="0">
                <a:latin typeface="Copperplate Gothic Bold" pitchFamily="34" charset="0"/>
              </a:rPr>
              <a:t>Kyoo lee</a:t>
            </a:r>
          </a:p>
          <a:p>
            <a:pPr marL="0" indent="0">
              <a:buNone/>
            </a:pPr>
            <a:r>
              <a:rPr lang="en-US" altLang="zh-CN" sz="2400" dirty="0" smtClean="0">
                <a:latin typeface="Copperplate Gothic Bold" pitchFamily="34" charset="0"/>
                <a:ea typeface="SimSun" pitchFamily="2" charset="-122"/>
              </a:rPr>
              <a:t>(The City University </a:t>
            </a:r>
          </a:p>
          <a:p>
            <a:pPr marL="0" indent="0">
              <a:buNone/>
            </a:pPr>
            <a:r>
              <a:rPr lang="en-US" altLang="zh-CN" sz="2400" dirty="0" smtClean="0">
                <a:latin typeface="Copperplate Gothic Bold" pitchFamily="34" charset="0"/>
                <a:ea typeface="SimSun" pitchFamily="2" charset="-122"/>
              </a:rPr>
              <a:t>of New York)</a:t>
            </a:r>
            <a:endParaRPr lang="en-US" altLang="zh-CN" sz="2400" i="1" dirty="0">
              <a:latin typeface="Copperplate Gothic Bold" pitchFamily="34" charset="0"/>
              <a:ea typeface="SimSun" pitchFamily="2" charset="-122"/>
            </a:endParaRPr>
          </a:p>
          <a:p>
            <a:endParaRPr lang="en-US" sz="2400" dirty="0" smtClean="0">
              <a:latin typeface="Copperplate Gothic Bold" pitchFamily="34" charset="0"/>
            </a:endParaRPr>
          </a:p>
          <a:p>
            <a:endParaRPr lang="en-US" sz="2400" dirty="0" smtClean="0">
              <a:latin typeface="Copperplate Gothic Bold" pitchFamily="34" charset="0"/>
            </a:endParaRPr>
          </a:p>
          <a:p>
            <a:endParaRPr lang="en-US" sz="2400" dirty="0">
              <a:latin typeface="Copperplate Gothic Bold" pitchFamily="34" charset="0"/>
            </a:endParaRPr>
          </a:p>
        </p:txBody>
      </p:sp>
      <p:pic>
        <p:nvPicPr>
          <p:cNvPr id="63492" name="Picture 4"/>
          <p:cNvPicPr>
            <a:picLocks noChangeAspect="1" noChangeArrowheads="1"/>
          </p:cNvPicPr>
          <p:nvPr/>
        </p:nvPicPr>
        <p:blipFill>
          <a:blip r:embed="rId3" cstate="print"/>
          <a:srcRect/>
          <a:stretch>
            <a:fillRect/>
          </a:stretch>
        </p:blipFill>
        <p:spPr bwMode="auto">
          <a:xfrm>
            <a:off x="5334000" y="1371600"/>
            <a:ext cx="2895600" cy="4338136"/>
          </a:xfrm>
          <a:prstGeom prst="rect">
            <a:avLst/>
          </a:prstGeom>
          <a:noFill/>
          <a:ln w="9525">
            <a:noFill/>
            <a:miter lim="800000"/>
            <a:headEnd/>
            <a:tailEnd/>
          </a:ln>
        </p:spPr>
      </p:pic>
      <p:sp>
        <p:nvSpPr>
          <p:cNvPr id="9" name="TextBox 8"/>
          <p:cNvSpPr txBox="1"/>
          <p:nvPr/>
        </p:nvSpPr>
        <p:spPr>
          <a:xfrm flipV="1">
            <a:off x="5029200" y="5791198"/>
            <a:ext cx="3276600" cy="353943"/>
          </a:xfrm>
          <a:prstGeom prst="rect">
            <a:avLst/>
          </a:prstGeom>
          <a:noFill/>
        </p:spPr>
        <p:txBody>
          <a:bodyPr wrap="square" rtlCol="0">
            <a:spAutoFit/>
          </a:bodyPr>
          <a:lstStyle/>
          <a:p>
            <a:r>
              <a:rPr lang="en-US" sz="17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&gt;Nina </a:t>
            </a:r>
            <a:r>
              <a:rPr lang="en-US" sz="17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Kuo</a:t>
            </a:r>
            <a:r>
              <a:rPr lang="en-US" sz="17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700" b="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Streetwise</a:t>
            </a:r>
            <a:r>
              <a:rPr lang="en-US" sz="17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1999&lt;</a:t>
            </a:r>
            <a:endParaRPr lang="en-US" sz="17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subTitle" idx="4294967295"/>
          </p:nvPr>
        </p:nvSpPr>
        <p:spPr>
          <a:xfrm>
            <a:off x="1752600" y="914400"/>
            <a:ext cx="5638800" cy="4267200"/>
          </a:xfrm>
        </p:spPr>
        <p:txBody>
          <a:bodyPr>
            <a:normAutofit/>
          </a:bodyPr>
          <a:lstStyle/>
          <a:p>
            <a:pPr marL="609600" indent="-609600" algn="l"/>
            <a:endParaRPr lang="en-US" sz="1800" dirty="0" smtClean="0">
              <a:latin typeface="Calibri" pitchFamily="34" charset="0"/>
            </a:endParaRPr>
          </a:p>
          <a:p>
            <a:pPr marL="609600" indent="0" algn="l">
              <a:buNone/>
            </a:pPr>
            <a:r>
              <a:rPr lang="en-GB" sz="1600" dirty="0" smtClean="0">
                <a:latin typeface="Copperplate Gothic Light" pitchFamily="34" charset="0"/>
              </a:rPr>
              <a:t>1/3 </a:t>
            </a:r>
          </a:p>
          <a:p>
            <a:pPr marL="609600" indent="0" algn="l">
              <a:buNone/>
            </a:pPr>
            <a:endParaRPr lang="en-GB" sz="1600" dirty="0">
              <a:latin typeface="Copperplate Gothic Light" pitchFamily="34" charset="0"/>
            </a:endParaRPr>
          </a:p>
          <a:p>
            <a:pPr marL="609600" indent="0">
              <a:buNone/>
            </a:pPr>
            <a:r>
              <a:rPr lang="en-GB" sz="1600" dirty="0" smtClean="0">
                <a:latin typeface="Copperplate Gothic Light" pitchFamily="34" charset="0"/>
              </a:rPr>
              <a:t>I took into account also the very different character which a person brought up from infancy in France or Germany exhibits, from that which, </a:t>
            </a:r>
            <a:r>
              <a:rPr lang="en-GB" sz="1600" dirty="0" smtClean="0">
                <a:solidFill>
                  <a:srgbClr val="FF0000"/>
                </a:solidFill>
                <a:latin typeface="Copperplate Gothic Light" pitchFamily="34" charset="0"/>
              </a:rPr>
              <a:t>with the same </a:t>
            </a:r>
            <a:r>
              <a:rPr lang="en-GB" sz="1600" dirty="0" smtClean="0">
                <a:solidFill>
                  <a:srgbClr val="FF0000"/>
                </a:solidFill>
                <a:latin typeface="Copperplate Gothic Light"/>
                <a:cs typeface="Copperplate Gothic Light"/>
              </a:rPr>
              <a:t>mind </a:t>
            </a:r>
            <a:r>
              <a:rPr lang="en-US" sz="1600" dirty="0">
                <a:solidFill>
                  <a:srgbClr val="FF0000"/>
                </a:solidFill>
                <a:latin typeface="Copperplate Gothic Light"/>
                <a:cs typeface="Copperplate Gothic Light"/>
              </a:rPr>
              <a:t>(</a:t>
            </a:r>
            <a:r>
              <a:rPr lang="en-US" sz="1600" i="1" dirty="0">
                <a:solidFill>
                  <a:srgbClr val="FF0000"/>
                </a:solidFill>
                <a:latin typeface="Copperplate Gothic Light"/>
                <a:cs typeface="Copperplate Gothic Light"/>
              </a:rPr>
              <a:t>avec son </a:t>
            </a:r>
            <a:r>
              <a:rPr lang="en-US" sz="1600" i="1" dirty="0" err="1">
                <a:solidFill>
                  <a:srgbClr val="FF0000"/>
                </a:solidFill>
                <a:latin typeface="Copperplate Gothic Light"/>
                <a:cs typeface="Copperplate Gothic Light"/>
              </a:rPr>
              <a:t>même</a:t>
            </a:r>
            <a:r>
              <a:rPr lang="en-US" sz="1600" i="1" dirty="0">
                <a:solidFill>
                  <a:srgbClr val="FF0000"/>
                </a:solidFill>
                <a:latin typeface="Copperplate Gothic Light"/>
                <a:cs typeface="Copperplate Gothic Light"/>
              </a:rPr>
              <a:t> esprit</a:t>
            </a:r>
            <a:r>
              <a:rPr lang="en-US" sz="1600" dirty="0">
                <a:solidFill>
                  <a:srgbClr val="FF0000"/>
                </a:solidFill>
                <a:latin typeface="Copperplate Gothic Light"/>
                <a:cs typeface="Copperplate Gothic Light"/>
              </a:rPr>
              <a:t>)</a:t>
            </a:r>
            <a:r>
              <a:rPr lang="en-US" sz="1600" dirty="0">
                <a:latin typeface="Copperplate Gothic Light"/>
                <a:cs typeface="Copperplate Gothic Light"/>
              </a:rPr>
              <a:t>, </a:t>
            </a:r>
            <a:r>
              <a:rPr lang="en-GB" sz="1600" dirty="0" smtClean="0">
                <a:latin typeface="Copperplate Gothic Light" pitchFamily="34" charset="0"/>
              </a:rPr>
              <a:t>this individual would have possessed, </a:t>
            </a:r>
            <a:r>
              <a:rPr lang="en-GB" sz="1600" dirty="0" smtClean="0">
                <a:solidFill>
                  <a:srgbClr val="FF0000"/>
                </a:solidFill>
                <a:latin typeface="Copperplate Gothic Light" pitchFamily="34" charset="0"/>
              </a:rPr>
              <a:t>had he lived always among the Chinese or with savages (</a:t>
            </a:r>
            <a:r>
              <a:rPr lang="fr-FR" sz="1600" i="1" dirty="0" smtClean="0">
                <a:solidFill>
                  <a:srgbClr val="FF0000"/>
                </a:solidFill>
                <a:latin typeface="Copperplate Gothic Light" pitchFamily="34" charset="0"/>
              </a:rPr>
              <a:t>des Chinois ou des cannibales</a:t>
            </a:r>
            <a:r>
              <a:rPr lang="fr-FR" sz="1600" dirty="0" smtClean="0">
                <a:solidFill>
                  <a:srgbClr val="FF0000"/>
                </a:solidFill>
                <a:latin typeface="Copperplate Gothic Light" pitchFamily="34" charset="0"/>
              </a:rPr>
              <a:t>)</a:t>
            </a:r>
            <a:r>
              <a:rPr lang="en-GB" sz="1600" dirty="0">
                <a:solidFill>
                  <a:srgbClr val="FFC000"/>
                </a:solidFill>
                <a:latin typeface="Copperplate Gothic Light" pitchFamily="34" charset="0"/>
              </a:rPr>
              <a:t>.</a:t>
            </a:r>
            <a:r>
              <a:rPr lang="en-GB" sz="1600" dirty="0" smtClean="0">
                <a:latin typeface="Copperplate Gothic Light" pitchFamily="34" charset="0"/>
              </a:rPr>
              <a:t> </a:t>
            </a:r>
          </a:p>
          <a:p>
            <a:pPr marL="609600" indent="0" algn="l">
              <a:buNone/>
            </a:pPr>
            <a:endParaRPr lang="en-GB" sz="1600" dirty="0" smtClean="0">
              <a:latin typeface="Copperplate Gothic Light" pitchFamily="34" charset="0"/>
            </a:endParaRPr>
          </a:p>
          <a:p>
            <a:pPr marL="609600" indent="0" algn="l">
              <a:buNone/>
            </a:pPr>
            <a:r>
              <a:rPr lang="en-GB" sz="1600" dirty="0" smtClean="0">
                <a:latin typeface="Copperplate Gothic Light" pitchFamily="34" charset="0"/>
              </a:rPr>
              <a:t>(</a:t>
            </a:r>
            <a:r>
              <a:rPr lang="en-GB" sz="1600" i="1" dirty="0" smtClean="0">
                <a:latin typeface="Copperplate Gothic Light" pitchFamily="34" charset="0"/>
              </a:rPr>
              <a:t>Discourse, </a:t>
            </a:r>
            <a:r>
              <a:rPr lang="en-GB" sz="1600" dirty="0" smtClean="0">
                <a:latin typeface="Copperplate Gothic Light" pitchFamily="34" charset="0"/>
              </a:rPr>
              <a:t>Part II) </a:t>
            </a:r>
            <a:endParaRPr lang="en-US" sz="1600" dirty="0" smtClean="0">
              <a:latin typeface="Copperplate Gothic Light" pitchFamily="34" charset="0"/>
            </a:endParaRPr>
          </a:p>
          <a:p>
            <a:pPr marL="609600" indent="-609600"/>
            <a:endParaRPr lang="en-US" sz="1800" dirty="0">
              <a:latin typeface="Copperplate Gothic Bol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ctrTitle"/>
          </p:nvPr>
        </p:nvSpPr>
        <p:spPr>
          <a:xfrm>
            <a:off x="609600" y="457201"/>
            <a:ext cx="7772400" cy="1524000"/>
          </a:xfrm>
        </p:spPr>
        <p:txBody>
          <a:bodyPr/>
          <a:lstStyle/>
          <a:p>
            <a:pPr marL="1371600" indent="-1371600"/>
            <a:r>
              <a:rPr lang="en-US" sz="3600" dirty="0" smtClean="0">
                <a:latin typeface="Copperplate Gothic Bold" pitchFamily="34" charset="0"/>
              </a:rPr>
              <a:t>“At Odds”</a:t>
            </a:r>
            <a:endParaRPr lang="en-US" sz="4400" dirty="0">
              <a:latin typeface="Copperplate Gothic Bold" pitchFamily="34" charset="0"/>
            </a:endParaRPr>
          </a:p>
        </p:txBody>
      </p:sp>
      <p:sp>
        <p:nvSpPr>
          <p:cNvPr id="64518" name="Rectangle 6"/>
          <p:cNvSpPr>
            <a:spLocks noGrp="1" noChangeArrowheads="1"/>
          </p:cNvSpPr>
          <p:nvPr>
            <p:ph type="subTitle" idx="1"/>
          </p:nvPr>
        </p:nvSpPr>
        <p:spPr>
          <a:xfrm>
            <a:off x="1066800" y="2133600"/>
            <a:ext cx="7391400" cy="3886200"/>
          </a:xfrm>
        </p:spPr>
        <p:txBody>
          <a:bodyPr>
            <a:normAutofit fontScale="47500" lnSpcReduction="20000"/>
          </a:bodyPr>
          <a:lstStyle/>
          <a:p>
            <a:pPr marL="609600" indent="-609600"/>
            <a:endParaRPr lang="en-US" sz="1800" b="1" dirty="0">
              <a:latin typeface="Copperplate Gothic Light" pitchFamily="34" charset="0"/>
            </a:endParaRPr>
          </a:p>
          <a:p>
            <a:pPr marL="609600" indent="-609600" algn="l"/>
            <a:r>
              <a:rPr lang="en-GB" sz="4200" b="1" dirty="0" smtClean="0">
                <a:latin typeface="Copperplate Gothic Light" pitchFamily="34" charset="0"/>
              </a:rPr>
              <a:t>Frank Perkins on Descartes’ Passage on </a:t>
            </a:r>
          </a:p>
          <a:p>
            <a:pPr marL="609600" indent="-609600" algn="l"/>
            <a:r>
              <a:rPr lang="en-GB" sz="4200" b="1" dirty="0" smtClean="0">
                <a:latin typeface="Copperplate Gothic Light" pitchFamily="34" charset="0"/>
              </a:rPr>
              <a:t>“Chinese or Cannibals/SAVAGES”: </a:t>
            </a:r>
          </a:p>
          <a:p>
            <a:pPr marL="609600" indent="-609600" algn="l"/>
            <a:endParaRPr lang="en-GB" sz="4200" b="1" dirty="0" smtClean="0">
              <a:latin typeface="Copperplate Gothic Light" pitchFamily="34" charset="0"/>
            </a:endParaRPr>
          </a:p>
          <a:p>
            <a:pPr marL="609600" algn="l"/>
            <a:r>
              <a:rPr lang="en-GB" sz="4200" b="1" dirty="0" smtClean="0">
                <a:latin typeface="Copperplate Gothic Light" pitchFamily="34" charset="0"/>
              </a:rPr>
              <a:t>cultural relativism/universalism  </a:t>
            </a:r>
          </a:p>
          <a:p>
            <a:pPr marL="609600" algn="l"/>
            <a:r>
              <a:rPr lang="en-GB" sz="4200" b="1" dirty="0" smtClean="0">
                <a:latin typeface="Copperplate Gothic Light" pitchFamily="34" charset="0"/>
              </a:rPr>
              <a:t>at odds with each other (</a:t>
            </a:r>
            <a:r>
              <a:rPr lang="en-GB" sz="4200" b="1" i="1" dirty="0" smtClean="0">
                <a:latin typeface="Copperplate Gothic Light" pitchFamily="34" charset="0"/>
              </a:rPr>
              <a:t>Leibniz and China</a:t>
            </a:r>
            <a:r>
              <a:rPr lang="en-GB" sz="4200" b="1" dirty="0" smtClean="0">
                <a:latin typeface="Copperplate Gothic Light" pitchFamily="34" charset="0"/>
              </a:rPr>
              <a:t>): </a:t>
            </a:r>
          </a:p>
          <a:p>
            <a:pPr marL="609600" algn="l"/>
            <a:endParaRPr lang="en-GB" sz="1800" b="1" dirty="0" smtClean="0">
              <a:latin typeface="Copperplate Gothic Light" pitchFamily="34" charset="0"/>
            </a:endParaRPr>
          </a:p>
          <a:p>
            <a:pPr marL="609600" algn="l"/>
            <a:endParaRPr lang="en-GB" sz="4500" dirty="0" smtClean="0">
              <a:latin typeface="Copperplate Gothic Light" pitchFamily="34" charset="0"/>
            </a:endParaRPr>
          </a:p>
          <a:p>
            <a:pPr marL="609600" algn="l"/>
            <a:r>
              <a:rPr lang="en-GB" sz="4000" dirty="0" smtClean="0">
                <a:latin typeface="Copperplate Gothic Light" pitchFamily="34" charset="0"/>
              </a:rPr>
              <a:t>“He writes in a passage that echoes Montaigne: Descartes comes oddly close to cultural relativism in such passages . His point is that the diversity of human culture and custom proves that culture and custom cannot be relied upon in the search for truth.” (p.34)</a:t>
            </a:r>
            <a:endParaRPr lang="en-US" sz="4000" dirty="0" smtClean="0">
              <a:latin typeface="Copperplate Gothic Light" pitchFamily="34" charset="0"/>
            </a:endParaRPr>
          </a:p>
          <a:p>
            <a:pPr marL="609600" algn="l"/>
            <a:endParaRPr lang="en-US" sz="1800" b="1" dirty="0">
              <a:latin typeface="Copperplate Gothic Ligh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subTitle" idx="4294967295"/>
          </p:nvPr>
        </p:nvSpPr>
        <p:spPr>
          <a:xfrm>
            <a:off x="1752600" y="914400"/>
            <a:ext cx="5638800" cy="4267200"/>
          </a:xfrm>
        </p:spPr>
        <p:txBody>
          <a:bodyPr>
            <a:normAutofit/>
          </a:bodyPr>
          <a:lstStyle/>
          <a:p>
            <a:pPr marL="609600" indent="-609600" algn="l"/>
            <a:endParaRPr lang="en-US" sz="1800" dirty="0" smtClean="0">
              <a:latin typeface="Calibri" pitchFamily="34" charset="0"/>
            </a:endParaRPr>
          </a:p>
          <a:p>
            <a:pPr marL="609600" indent="0" algn="l">
              <a:buNone/>
            </a:pPr>
            <a:r>
              <a:rPr lang="en-GB" sz="1600" dirty="0">
                <a:latin typeface="Copperplate Gothic Light" pitchFamily="34" charset="0"/>
              </a:rPr>
              <a:t>2</a:t>
            </a:r>
            <a:r>
              <a:rPr lang="en-GB" sz="1600" dirty="0" smtClean="0">
                <a:latin typeface="Copperplate Gothic Light" pitchFamily="34" charset="0"/>
              </a:rPr>
              <a:t>/3 </a:t>
            </a:r>
          </a:p>
          <a:p>
            <a:pPr marL="609600" indent="0" algn="l">
              <a:buNone/>
            </a:pPr>
            <a:endParaRPr lang="en-GB" sz="1600" dirty="0">
              <a:latin typeface="Copperplate Gothic Light" pitchFamily="34" charset="0"/>
            </a:endParaRPr>
          </a:p>
          <a:p>
            <a:pPr marL="609600" indent="0">
              <a:buNone/>
            </a:pPr>
            <a:r>
              <a:rPr lang="en-GB" sz="1600" dirty="0">
                <a:latin typeface="Copperplate Gothic Light" pitchFamily="34" charset="0"/>
              </a:rPr>
              <a:t>… although there are some perhaps among </a:t>
            </a:r>
            <a:r>
              <a:rPr lang="en-GB" sz="1600" dirty="0">
                <a:solidFill>
                  <a:srgbClr val="FF0000"/>
                </a:solidFill>
                <a:latin typeface="Copperplate Gothic Light" pitchFamily="34" charset="0"/>
              </a:rPr>
              <a:t>the Persians and Chinese (</a:t>
            </a:r>
            <a:r>
              <a:rPr lang="en-GB" sz="1600" i="1" dirty="0">
                <a:solidFill>
                  <a:srgbClr val="FF0000"/>
                </a:solidFill>
                <a:latin typeface="Copperplate Gothic Light" pitchFamily="34" charset="0"/>
              </a:rPr>
              <a:t>les </a:t>
            </a:r>
            <a:r>
              <a:rPr lang="en-GB" sz="1600" i="1" dirty="0" err="1">
                <a:solidFill>
                  <a:srgbClr val="FF0000"/>
                </a:solidFill>
                <a:latin typeface="Copperplate Gothic Light" pitchFamily="34" charset="0"/>
              </a:rPr>
              <a:t>Perses</a:t>
            </a:r>
            <a:r>
              <a:rPr lang="en-GB" sz="1600" i="1" dirty="0">
                <a:solidFill>
                  <a:srgbClr val="FF0000"/>
                </a:solidFill>
                <a:latin typeface="Copperplate Gothic Light" pitchFamily="34" charset="0"/>
              </a:rPr>
              <a:t> </a:t>
            </a:r>
            <a:r>
              <a:rPr lang="en-GB" sz="1600" i="1" dirty="0" err="1">
                <a:solidFill>
                  <a:srgbClr val="FF0000"/>
                </a:solidFill>
                <a:latin typeface="Copperplate Gothic Light" pitchFamily="34" charset="0"/>
              </a:rPr>
              <a:t>ou</a:t>
            </a:r>
            <a:r>
              <a:rPr lang="en-GB" sz="1600" i="1" dirty="0">
                <a:solidFill>
                  <a:srgbClr val="FF0000"/>
                </a:solidFill>
                <a:latin typeface="Copperplate Gothic Light" pitchFamily="34" charset="0"/>
              </a:rPr>
              <a:t> les </a:t>
            </a:r>
            <a:r>
              <a:rPr lang="en-GB" sz="1600" i="1" dirty="0" err="1">
                <a:solidFill>
                  <a:srgbClr val="FF0000"/>
                </a:solidFill>
                <a:latin typeface="Copperplate Gothic Light" pitchFamily="34" charset="0"/>
              </a:rPr>
              <a:t>Chinoisque</a:t>
            </a:r>
            <a:r>
              <a:rPr lang="en-GB" sz="1600" i="1" dirty="0">
                <a:solidFill>
                  <a:srgbClr val="FF0000"/>
                </a:solidFill>
                <a:latin typeface="Copperplate Gothic Light" pitchFamily="34" charset="0"/>
              </a:rPr>
              <a:t> </a:t>
            </a:r>
            <a:r>
              <a:rPr lang="en-GB" sz="1600" dirty="0">
                <a:solidFill>
                  <a:srgbClr val="FF0000"/>
                </a:solidFill>
                <a:latin typeface="Copperplate Gothic Light" pitchFamily="34" charset="0"/>
              </a:rPr>
              <a:t>) as judicious (</a:t>
            </a:r>
            <a:r>
              <a:rPr lang="en-GB" sz="1600" i="1" dirty="0" err="1">
                <a:solidFill>
                  <a:srgbClr val="FF0000"/>
                </a:solidFill>
                <a:latin typeface="Copperplate Gothic Light" pitchFamily="34" charset="0"/>
              </a:rPr>
              <a:t>bien</a:t>
            </a:r>
            <a:r>
              <a:rPr lang="en-GB" sz="1600" i="1" dirty="0">
                <a:solidFill>
                  <a:srgbClr val="FF0000"/>
                </a:solidFill>
                <a:latin typeface="Copperplate Gothic Light" pitchFamily="34" charset="0"/>
              </a:rPr>
              <a:t> </a:t>
            </a:r>
            <a:r>
              <a:rPr lang="en-GB" sz="1600" i="1" dirty="0" err="1">
                <a:solidFill>
                  <a:srgbClr val="FF0000"/>
                </a:solidFill>
                <a:latin typeface="Copperplate Gothic Light" pitchFamily="34" charset="0"/>
              </a:rPr>
              <a:t>sensés</a:t>
            </a:r>
            <a:r>
              <a:rPr lang="en-GB" sz="1600" dirty="0">
                <a:solidFill>
                  <a:srgbClr val="FF0000"/>
                </a:solidFill>
                <a:latin typeface="Copperplate Gothic Light" pitchFamily="34" charset="0"/>
              </a:rPr>
              <a:t>) as </a:t>
            </a:r>
            <a:r>
              <a:rPr lang="en-GB" sz="1600" dirty="0">
                <a:latin typeface="Copperplate Gothic Light" pitchFamily="34" charset="0"/>
              </a:rPr>
              <a:t>among </a:t>
            </a:r>
            <a:r>
              <a:rPr lang="en-GB" sz="1600" dirty="0" smtClean="0">
                <a:latin typeface="Copperplate Gothic Light" pitchFamily="34" charset="0"/>
              </a:rPr>
              <a:t>ourselves …</a:t>
            </a:r>
          </a:p>
          <a:p>
            <a:pPr marL="609600" indent="0">
              <a:buNone/>
            </a:pPr>
            <a:endParaRPr lang="en-GB" sz="1600" dirty="0" smtClean="0">
              <a:latin typeface="Copperplate Gothic Light" pitchFamily="34" charset="0"/>
            </a:endParaRPr>
          </a:p>
          <a:p>
            <a:pPr marL="609600" indent="0" algn="l">
              <a:buNone/>
            </a:pPr>
            <a:r>
              <a:rPr lang="en-GB" sz="1600" dirty="0" smtClean="0">
                <a:latin typeface="Copperplate Gothic Light" pitchFamily="34" charset="0"/>
              </a:rPr>
              <a:t>(</a:t>
            </a:r>
            <a:r>
              <a:rPr lang="en-GB" sz="1600" i="1" dirty="0" smtClean="0">
                <a:latin typeface="Copperplate Gothic Light" pitchFamily="34" charset="0"/>
              </a:rPr>
              <a:t>Discourse, </a:t>
            </a:r>
            <a:r>
              <a:rPr lang="en-GB" sz="1600" dirty="0" smtClean="0">
                <a:latin typeface="Copperplate Gothic Light" pitchFamily="34" charset="0"/>
              </a:rPr>
              <a:t>Part III) </a:t>
            </a:r>
            <a:endParaRPr lang="en-US" sz="1600" dirty="0" smtClean="0">
              <a:latin typeface="Copperplate Gothic Light" pitchFamily="34" charset="0"/>
            </a:endParaRPr>
          </a:p>
          <a:p>
            <a:pPr marL="609600" indent="-609600"/>
            <a:endParaRPr lang="en-US" sz="1800" dirty="0">
              <a:latin typeface="Copperplate Gothic Bold" pitchFamily="34" charset="0"/>
            </a:endParaRPr>
          </a:p>
        </p:txBody>
      </p:sp>
    </p:spTree>
    <p:extLst>
      <p:ext uri="{BB962C8B-B14F-4D97-AF65-F5344CB8AC3E}">
        <p14:creationId xmlns:p14="http://schemas.microsoft.com/office/powerpoint/2010/main" val="28373223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subTitle" idx="4294967295"/>
          </p:nvPr>
        </p:nvSpPr>
        <p:spPr>
          <a:xfrm>
            <a:off x="1752600" y="838200"/>
            <a:ext cx="5638800" cy="4953000"/>
          </a:xfrm>
        </p:spPr>
        <p:txBody>
          <a:bodyPr>
            <a:normAutofit/>
          </a:bodyPr>
          <a:lstStyle/>
          <a:p>
            <a:pPr marL="609600" indent="-609600" algn="l"/>
            <a:endParaRPr lang="en-US" sz="1800" dirty="0" smtClean="0">
              <a:latin typeface="Calibri" pitchFamily="34" charset="0"/>
            </a:endParaRPr>
          </a:p>
          <a:p>
            <a:pPr marL="609600" indent="0" algn="l">
              <a:buNone/>
            </a:pPr>
            <a:r>
              <a:rPr lang="en-GB" sz="1600" dirty="0" smtClean="0">
                <a:latin typeface="Copperplate Gothic Light" pitchFamily="34" charset="0"/>
              </a:rPr>
              <a:t>3/3 </a:t>
            </a:r>
          </a:p>
          <a:p>
            <a:pPr marL="609600" indent="0" algn="l">
              <a:buNone/>
            </a:pPr>
            <a:endParaRPr lang="en-GB" sz="1600" dirty="0">
              <a:latin typeface="Copperplate Gothic Light" pitchFamily="34" charset="0"/>
            </a:endParaRPr>
          </a:p>
          <a:p>
            <a:pPr marL="609600" indent="0">
              <a:buNone/>
            </a:pPr>
            <a:r>
              <a:rPr lang="en-US" sz="1600" dirty="0">
                <a:latin typeface="Copperplate Gothic Light"/>
                <a:cs typeface="Copperplate Gothic Light"/>
              </a:rPr>
              <a:t>It is plain, that if we consider all external goods as equally beyond our power, we shall no more regret the absence of such goods as seem due to our birth, when deprived of them without any fault of ours, than </a:t>
            </a:r>
            <a:r>
              <a:rPr lang="en-US" sz="1600" dirty="0">
                <a:solidFill>
                  <a:srgbClr val="FF0000"/>
                </a:solidFill>
                <a:latin typeface="Copperplate Gothic Light"/>
                <a:cs typeface="Copperplate Gothic Light"/>
              </a:rPr>
              <a:t>our not possessing the kingdoms of China or Mexico</a:t>
            </a:r>
            <a:r>
              <a:rPr lang="en-US" sz="1600" dirty="0">
                <a:latin typeface="Copperplate Gothic Light"/>
                <a:cs typeface="Copperplate Gothic Light"/>
              </a:rPr>
              <a:t>, and thus making, so to speak, a virtue of necessity, we shall no more desire health in disease, or freedom in imprisonment, than we now do bodies incorruptible as diamonds, or the wings of birds to fly with. </a:t>
            </a:r>
            <a:endParaRPr lang="en-US" sz="1600" dirty="0" smtClean="0">
              <a:latin typeface="Copperplate Gothic Light"/>
              <a:cs typeface="Copperplate Gothic Light"/>
            </a:endParaRPr>
          </a:p>
          <a:p>
            <a:pPr marL="609600" indent="0">
              <a:buNone/>
            </a:pPr>
            <a:endParaRPr lang="en-US" sz="1600" dirty="0">
              <a:latin typeface="Copperplate Gothic Light"/>
              <a:cs typeface="Copperplate Gothic Light"/>
            </a:endParaRPr>
          </a:p>
          <a:p>
            <a:pPr marL="609600" indent="0">
              <a:buNone/>
            </a:pPr>
            <a:r>
              <a:rPr lang="en-GB" sz="1800" dirty="0" smtClean="0">
                <a:latin typeface="Copperplate Gothic Light" pitchFamily="34" charset="0"/>
              </a:rPr>
              <a:t>(</a:t>
            </a:r>
            <a:r>
              <a:rPr lang="en-GB" sz="1800" i="1" dirty="0" smtClean="0">
                <a:latin typeface="Copperplate Gothic Light" pitchFamily="34" charset="0"/>
              </a:rPr>
              <a:t>Discourse</a:t>
            </a:r>
            <a:r>
              <a:rPr lang="en-GB" sz="1800" dirty="0" smtClean="0">
                <a:latin typeface="Copperplate Gothic Light" pitchFamily="34" charset="0"/>
              </a:rPr>
              <a:t>, </a:t>
            </a:r>
            <a:r>
              <a:rPr lang="en-GB" sz="1800" dirty="0">
                <a:latin typeface="Copperplate Gothic Light" pitchFamily="34" charset="0"/>
              </a:rPr>
              <a:t>Part </a:t>
            </a:r>
            <a:r>
              <a:rPr lang="en-GB" sz="1800" dirty="0" smtClean="0">
                <a:latin typeface="Copperplate Gothic Light" pitchFamily="34" charset="0"/>
              </a:rPr>
              <a:t>III) </a:t>
            </a:r>
            <a:endParaRPr lang="en-US" sz="1800" dirty="0">
              <a:latin typeface="Copperplate Gothic Light" pitchFamily="34" charset="0"/>
            </a:endParaRPr>
          </a:p>
          <a:p>
            <a:pPr marL="609600" indent="0">
              <a:buNone/>
            </a:pPr>
            <a:endParaRPr lang="en-US" sz="1800" dirty="0">
              <a:latin typeface="Copperplate Gothic Light"/>
              <a:cs typeface="Copperplate Gothic Light"/>
            </a:endParaRPr>
          </a:p>
        </p:txBody>
      </p:sp>
    </p:spTree>
    <p:extLst>
      <p:ext uri="{BB962C8B-B14F-4D97-AF65-F5344CB8AC3E}">
        <p14:creationId xmlns:p14="http://schemas.microsoft.com/office/powerpoint/2010/main" val="2169676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ctrTitle"/>
          </p:nvPr>
        </p:nvSpPr>
        <p:spPr>
          <a:xfrm>
            <a:off x="609600" y="457201"/>
            <a:ext cx="7772400" cy="1143000"/>
          </a:xfrm>
        </p:spPr>
        <p:txBody>
          <a:bodyPr>
            <a:normAutofit/>
          </a:bodyPr>
          <a:lstStyle/>
          <a:p>
            <a:pPr marL="609600" indent="-609600"/>
            <a:r>
              <a:rPr lang="en-US" sz="2800" dirty="0" smtClean="0">
                <a:solidFill>
                  <a:srgbClr val="FF0000"/>
                </a:solidFill>
                <a:latin typeface="Copperplate Gothic Bold" pitchFamily="34" charset="0"/>
              </a:rPr>
              <a:t>Three Chinas/Chinese </a:t>
            </a:r>
            <a:br>
              <a:rPr lang="en-US" sz="2800" dirty="0" smtClean="0">
                <a:solidFill>
                  <a:srgbClr val="FF0000"/>
                </a:solidFill>
                <a:latin typeface="Copperplate Gothic Bold" pitchFamily="34" charset="0"/>
              </a:rPr>
            </a:br>
            <a:r>
              <a:rPr lang="en-US" sz="2800" dirty="0" smtClean="0">
                <a:latin typeface="Copperplate Gothic Bold" pitchFamily="34" charset="0"/>
              </a:rPr>
              <a:t>in the </a:t>
            </a:r>
            <a:r>
              <a:rPr lang="en-US" sz="2800" i="1" dirty="0" smtClean="0">
                <a:latin typeface="Copperplate Gothic Bold" pitchFamily="34" charset="0"/>
              </a:rPr>
              <a:t>Discourse on Method</a:t>
            </a:r>
            <a:r>
              <a:rPr lang="en-US" sz="2800" dirty="0" smtClean="0">
                <a:latin typeface="Copperplate Gothic Bold" pitchFamily="34" charset="0"/>
              </a:rPr>
              <a:t> (1637): </a:t>
            </a:r>
            <a:endParaRPr lang="en-US" sz="2800" dirty="0">
              <a:latin typeface="Copperplate Gothic Bold" pitchFamily="34" charset="0"/>
            </a:endParaRPr>
          </a:p>
        </p:txBody>
      </p:sp>
      <p:sp>
        <p:nvSpPr>
          <p:cNvPr id="64518" name="Rectangle 6"/>
          <p:cNvSpPr>
            <a:spLocks noGrp="1" noChangeArrowheads="1"/>
          </p:cNvSpPr>
          <p:nvPr>
            <p:ph type="subTitle" idx="1"/>
          </p:nvPr>
        </p:nvSpPr>
        <p:spPr>
          <a:xfrm>
            <a:off x="1066800" y="1524000"/>
            <a:ext cx="7391400" cy="5029200"/>
          </a:xfrm>
        </p:spPr>
        <p:txBody>
          <a:bodyPr>
            <a:normAutofit/>
          </a:bodyPr>
          <a:lstStyle/>
          <a:p>
            <a:pPr marL="609600" indent="-609600" algn="l"/>
            <a:endParaRPr lang="en-US" sz="1800" dirty="0" smtClean="0">
              <a:latin typeface="Copperplate Gothic Bold" pitchFamily="34" charset="0"/>
            </a:endParaRPr>
          </a:p>
          <a:p>
            <a:pPr marL="609600" indent="-609600" algn="l"/>
            <a:r>
              <a:rPr lang="en-US" sz="1800" dirty="0" smtClean="0">
                <a:latin typeface="Copperplate Gothic Bold" pitchFamily="34" charset="0"/>
              </a:rPr>
              <a:t>1. Chinese </a:t>
            </a:r>
            <a:r>
              <a:rPr lang="en-US" sz="1800" dirty="0">
                <a:latin typeface="Copperplate Gothic Bold" pitchFamily="34" charset="0"/>
              </a:rPr>
              <a:t>or </a:t>
            </a:r>
            <a:r>
              <a:rPr lang="en-US" sz="1800" dirty="0" smtClean="0">
                <a:latin typeface="Copperplate Gothic Bold" pitchFamily="34" charset="0"/>
              </a:rPr>
              <a:t>Savages/Cannibals </a:t>
            </a:r>
          </a:p>
          <a:p>
            <a:pPr marL="609600" indent="-609600" algn="l"/>
            <a:r>
              <a:rPr lang="en-US" sz="1800" dirty="0" smtClean="0">
                <a:latin typeface="Copperplate Gothic Bold" pitchFamily="34" charset="0"/>
              </a:rPr>
              <a:t>	</a:t>
            </a:r>
            <a:r>
              <a:rPr lang="en-GB" sz="1600" dirty="0" smtClean="0"/>
              <a:t>I took into account also the very different character which a person brought up from infancy in France or Germany exhibits, from that which, with the same mind, this individual would have possessed, </a:t>
            </a:r>
            <a:r>
              <a:rPr lang="en-GB" sz="1600" dirty="0" smtClean="0">
                <a:solidFill>
                  <a:srgbClr val="FF0000"/>
                </a:solidFill>
              </a:rPr>
              <a:t>had he lived always among the Chinese or with savages (</a:t>
            </a:r>
            <a:r>
              <a:rPr lang="fr-FR" sz="1600" i="1" dirty="0" smtClean="0">
                <a:solidFill>
                  <a:srgbClr val="FF0000"/>
                </a:solidFill>
              </a:rPr>
              <a:t>des Chinois ou des cannibales</a:t>
            </a:r>
            <a:r>
              <a:rPr lang="fr-FR" sz="1600" dirty="0" smtClean="0">
                <a:solidFill>
                  <a:srgbClr val="FF0000"/>
                </a:solidFill>
              </a:rPr>
              <a:t>)</a:t>
            </a:r>
            <a:r>
              <a:rPr lang="en-GB" sz="1600" dirty="0" smtClean="0">
                <a:solidFill>
                  <a:srgbClr val="FFC000"/>
                </a:solidFill>
              </a:rPr>
              <a:t> </a:t>
            </a:r>
            <a:r>
              <a:rPr lang="en-GB" sz="1600" dirty="0" smtClean="0"/>
              <a:t>…. (Part II)</a:t>
            </a:r>
          </a:p>
          <a:p>
            <a:pPr marL="609600" indent="-609600" algn="l"/>
            <a:endParaRPr lang="en-US" sz="1800" dirty="0">
              <a:latin typeface="Copperplate Gothic Bold" pitchFamily="34" charset="0"/>
            </a:endParaRPr>
          </a:p>
          <a:p>
            <a:pPr marL="609600" indent="-609600" algn="l"/>
            <a:r>
              <a:rPr lang="en-US" sz="1800" dirty="0" smtClean="0">
                <a:latin typeface="Copperplate Gothic Bold" pitchFamily="34" charset="0"/>
              </a:rPr>
              <a:t>2. Some </a:t>
            </a:r>
            <a:r>
              <a:rPr lang="en-US" sz="1800" dirty="0">
                <a:latin typeface="Copperplate Gothic Bold" pitchFamily="34" charset="0"/>
              </a:rPr>
              <a:t>of the Chinese and </a:t>
            </a:r>
            <a:r>
              <a:rPr lang="en-US" sz="1800" dirty="0" smtClean="0">
                <a:latin typeface="Copperplate Gothic Bold" pitchFamily="34" charset="0"/>
              </a:rPr>
              <a:t>Persians</a:t>
            </a:r>
          </a:p>
          <a:p>
            <a:pPr marL="609600" indent="-609600" algn="l"/>
            <a:r>
              <a:rPr lang="en-US" sz="1800" dirty="0" smtClean="0"/>
              <a:t>	… </a:t>
            </a:r>
            <a:r>
              <a:rPr lang="en-US" sz="1600" dirty="0" smtClean="0"/>
              <a:t>although there are some perhaps among the Persians and Chinese (</a:t>
            </a:r>
            <a:r>
              <a:rPr lang="en-US" sz="1600" i="1" dirty="0" smtClean="0">
                <a:solidFill>
                  <a:srgbClr val="FF0000"/>
                </a:solidFill>
              </a:rPr>
              <a:t>les </a:t>
            </a:r>
            <a:r>
              <a:rPr lang="en-US" sz="1600" i="1" dirty="0" err="1" smtClean="0">
                <a:solidFill>
                  <a:srgbClr val="FF0000"/>
                </a:solidFill>
              </a:rPr>
              <a:t>Perses</a:t>
            </a:r>
            <a:r>
              <a:rPr lang="en-US" sz="1600" i="1" dirty="0" smtClean="0">
                <a:solidFill>
                  <a:srgbClr val="FF0000"/>
                </a:solidFill>
              </a:rPr>
              <a:t> </a:t>
            </a:r>
            <a:r>
              <a:rPr lang="en-US" sz="1600" i="1" dirty="0" err="1" smtClean="0">
                <a:solidFill>
                  <a:srgbClr val="FF0000"/>
                </a:solidFill>
              </a:rPr>
              <a:t>ou</a:t>
            </a:r>
            <a:r>
              <a:rPr lang="en-US" sz="1600" i="1" dirty="0" smtClean="0">
                <a:solidFill>
                  <a:srgbClr val="FF0000"/>
                </a:solidFill>
              </a:rPr>
              <a:t> les </a:t>
            </a:r>
            <a:r>
              <a:rPr lang="en-US" sz="1600" i="1" dirty="0" err="1" smtClean="0">
                <a:solidFill>
                  <a:srgbClr val="FF0000"/>
                </a:solidFill>
              </a:rPr>
              <a:t>Chinoisque</a:t>
            </a:r>
            <a:r>
              <a:rPr lang="en-US" sz="1600" i="1" dirty="0" smtClean="0">
                <a:solidFill>
                  <a:srgbClr val="FF0000"/>
                </a:solidFill>
              </a:rPr>
              <a:t> </a:t>
            </a:r>
            <a:r>
              <a:rPr lang="en-US" sz="1600" i="1" dirty="0" smtClean="0"/>
              <a:t>) </a:t>
            </a:r>
            <a:r>
              <a:rPr lang="en-US" sz="1600" dirty="0" smtClean="0"/>
              <a:t>as judicious (</a:t>
            </a:r>
            <a:r>
              <a:rPr lang="en-US" sz="1600" i="1" dirty="0" err="1" smtClean="0">
                <a:solidFill>
                  <a:srgbClr val="FF0000"/>
                </a:solidFill>
              </a:rPr>
              <a:t>bien</a:t>
            </a:r>
            <a:r>
              <a:rPr lang="en-US" sz="1600" i="1" dirty="0" smtClean="0">
                <a:solidFill>
                  <a:srgbClr val="FF0000"/>
                </a:solidFill>
              </a:rPr>
              <a:t> </a:t>
            </a:r>
            <a:r>
              <a:rPr lang="en-US" sz="1600" i="1" dirty="0" err="1" smtClean="0">
                <a:solidFill>
                  <a:srgbClr val="FF0000"/>
                </a:solidFill>
              </a:rPr>
              <a:t>sensés</a:t>
            </a:r>
            <a:r>
              <a:rPr lang="en-US" sz="1600" i="1" dirty="0" smtClean="0"/>
              <a:t>) </a:t>
            </a:r>
            <a:r>
              <a:rPr lang="en-US" sz="1600" dirty="0" smtClean="0"/>
              <a:t>as among ourselves … (Part III)</a:t>
            </a:r>
          </a:p>
          <a:p>
            <a:pPr marL="609600" indent="-609600" algn="l">
              <a:buFont typeface="Wingdings" pitchFamily="2" charset="2"/>
              <a:buAutoNum type="arabicPeriod"/>
            </a:pPr>
            <a:endParaRPr lang="en-US" sz="1800" dirty="0">
              <a:latin typeface="Copperplate Gothic Bold" pitchFamily="34" charset="0"/>
            </a:endParaRPr>
          </a:p>
          <a:p>
            <a:pPr marL="609600" indent="-609600" algn="l"/>
            <a:r>
              <a:rPr lang="en-US" sz="1800" dirty="0" smtClean="0">
                <a:latin typeface="Copperplate Gothic Bold" pitchFamily="34" charset="0"/>
              </a:rPr>
              <a:t>3. Kingdoms </a:t>
            </a:r>
            <a:r>
              <a:rPr lang="en-US" sz="1800" dirty="0">
                <a:latin typeface="Copperplate Gothic Bold" pitchFamily="34" charset="0"/>
              </a:rPr>
              <a:t>of China or </a:t>
            </a:r>
            <a:r>
              <a:rPr lang="en-US" sz="1800" dirty="0" smtClean="0">
                <a:latin typeface="Copperplate Gothic Bold" pitchFamily="34" charset="0"/>
              </a:rPr>
              <a:t>Mexico </a:t>
            </a:r>
          </a:p>
          <a:p>
            <a:pPr marL="609600" indent="-609600" algn="l"/>
            <a:r>
              <a:rPr lang="en-US" sz="1800" dirty="0" smtClean="0">
                <a:latin typeface="Copperplate Gothic Bold" pitchFamily="34" charset="0"/>
              </a:rPr>
              <a:t>	… </a:t>
            </a:r>
            <a:r>
              <a:rPr lang="en-US" sz="1600" dirty="0" smtClean="0"/>
              <a:t>we shall no more regret the absence of such goods as seem due to our birth, when deprived of them without any fault of ours, than our not possessing the kingdoms of </a:t>
            </a:r>
            <a:r>
              <a:rPr lang="en-US" sz="1600" dirty="0" smtClean="0">
                <a:solidFill>
                  <a:srgbClr val="FF0000"/>
                </a:solidFill>
              </a:rPr>
              <a:t>China or Mexico </a:t>
            </a:r>
            <a:r>
              <a:rPr lang="en-US" sz="1600" dirty="0" smtClean="0"/>
              <a:t>(</a:t>
            </a:r>
            <a:r>
              <a:rPr lang="fr-FR" sz="1600" i="1" dirty="0" smtClean="0"/>
              <a:t>que nous avons de ne posséder pas les royaumes de </a:t>
            </a:r>
            <a:r>
              <a:rPr lang="fr-FR" sz="1600" i="1" dirty="0" smtClean="0">
                <a:solidFill>
                  <a:srgbClr val="FF0000"/>
                </a:solidFill>
              </a:rPr>
              <a:t>la Chine ou de Mexique</a:t>
            </a:r>
            <a:r>
              <a:rPr lang="fr-FR" sz="1600" dirty="0" smtClean="0"/>
              <a:t>) …  (Part III)</a:t>
            </a:r>
            <a:endParaRPr lang="en-US" sz="1600" dirty="0">
              <a:latin typeface="Copperplate Gothic Bold" pitchFamily="34" charset="0"/>
            </a:endParaRPr>
          </a:p>
          <a:p>
            <a:pPr marL="609600" indent="-609600"/>
            <a:endParaRPr lang="en-US" sz="1800" dirty="0">
              <a:latin typeface="Copperplate Gothic Bol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14700" y="1549400"/>
            <a:ext cx="2501900" cy="3759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720840"/>
            <a:ext cx="5638800" cy="3046988"/>
          </a:xfrm>
          <a:prstGeom prst="rect">
            <a:avLst/>
          </a:prstGeom>
        </p:spPr>
        <p:txBody>
          <a:bodyPr wrap="square">
            <a:spAutoFit/>
          </a:bodyPr>
          <a:lstStyle/>
          <a:p>
            <a:r>
              <a:rPr lang="en-GB" sz="1600" b="0" dirty="0">
                <a:latin typeface="Copperplate Gothic Light"/>
                <a:cs typeface="Copperplate Gothic Light"/>
              </a:rPr>
              <a:t>I was increasingly led to question a traditional image of </a:t>
            </a:r>
            <a:r>
              <a:rPr lang="en-GB" sz="1600" b="0" dirty="0">
                <a:solidFill>
                  <a:srgbClr val="FF0000"/>
                </a:solidFill>
                <a:latin typeface="Copperplate Gothic Light"/>
                <a:cs typeface="Copperplate Gothic Light"/>
              </a:rPr>
              <a:t>Descartes as the father of the idea of subjectivity qua ‘consciousness’</a:t>
            </a:r>
            <a:r>
              <a:rPr lang="en-GB" sz="1600" b="0" dirty="0">
                <a:latin typeface="Copperplate Gothic Light"/>
                <a:cs typeface="Copperplate Gothic Light"/>
              </a:rPr>
              <a:t> </a:t>
            </a:r>
            <a:r>
              <a:rPr lang="en-GB" sz="1600" b="0" dirty="0" smtClean="0">
                <a:latin typeface="Copperplate Gothic Light"/>
                <a:cs typeface="Copperplate Gothic Light"/>
              </a:rPr>
              <a:t>… </a:t>
            </a:r>
            <a:endParaRPr lang="en-GB" sz="1600" b="0" dirty="0" smtClean="0">
              <a:latin typeface="Copperplate Gothic Light"/>
              <a:cs typeface="Copperplate Gothic Light"/>
            </a:endParaRPr>
          </a:p>
          <a:p>
            <a:r>
              <a:rPr lang="en-GB" sz="1600" b="0" dirty="0" smtClean="0">
                <a:latin typeface="Copperplate Gothic Light"/>
                <a:cs typeface="Copperplate Gothic Light"/>
              </a:rPr>
              <a:t>and </a:t>
            </a:r>
            <a:r>
              <a:rPr lang="en-GB" sz="1600" b="0" dirty="0">
                <a:latin typeface="Copperplate Gothic Light"/>
                <a:cs typeface="Copperplate Gothic Light"/>
              </a:rPr>
              <a:t>to fully picture Locke as a theorist of ‘self-consciousness’, whose ideas and problems irrigate every philosophy of the ‘inner sense’ and the ‘reflective self’ from Kant to modern phenomenology.</a:t>
            </a:r>
            <a:br>
              <a:rPr lang="en-GB" sz="1600" b="0" dirty="0">
                <a:latin typeface="Copperplate Gothic Light"/>
                <a:cs typeface="Copperplate Gothic Light"/>
              </a:rPr>
            </a:br>
            <a:endParaRPr lang="en-GB" sz="1600" b="0" dirty="0" smtClean="0">
              <a:latin typeface="Copperplate Gothic Light"/>
              <a:cs typeface="Copperplate Gothic Light"/>
            </a:endParaRPr>
          </a:p>
          <a:p>
            <a:r>
              <a:rPr lang="en-GB" sz="1600" b="0" dirty="0">
                <a:latin typeface="Copperplate Gothic Light"/>
                <a:cs typeface="Copperplate Gothic Light"/>
              </a:rPr>
              <a:t>Étienne </a:t>
            </a:r>
            <a:r>
              <a:rPr lang="en-GB" sz="1600" b="0" dirty="0" err="1" smtClean="0">
                <a:latin typeface="Copperplate Gothic Light"/>
                <a:cs typeface="Copperplate Gothic Light"/>
              </a:rPr>
              <a:t>Balibar</a:t>
            </a:r>
            <a:r>
              <a:rPr lang="en-GB" sz="1600" b="0" dirty="0" smtClean="0">
                <a:latin typeface="Copperplate Gothic Light"/>
                <a:cs typeface="Copperplate Gothic Light"/>
              </a:rPr>
              <a:t>, </a:t>
            </a:r>
            <a:r>
              <a:rPr lang="en-GB" sz="1600" b="0" dirty="0">
                <a:latin typeface="Copperplate Gothic Light"/>
                <a:cs typeface="Copperplate Gothic Light"/>
              </a:rPr>
              <a:t>1998 (tr. 2013</a:t>
            </a:r>
            <a:r>
              <a:rPr lang="en-GB" sz="1600" b="0" dirty="0" smtClean="0">
                <a:latin typeface="Copperplate Gothic Light"/>
                <a:cs typeface="Copperplate Gothic Light"/>
              </a:rPr>
              <a:t>),</a:t>
            </a:r>
            <a:r>
              <a:rPr lang="en-US" sz="1600" b="0" dirty="0" smtClean="0">
                <a:latin typeface="Copperplate Gothic Light"/>
                <a:cs typeface="Copperplate Gothic Light"/>
              </a:rPr>
              <a:t> </a:t>
            </a:r>
            <a:endParaRPr lang="en-GB" sz="1600" b="0" dirty="0" smtClean="0">
              <a:latin typeface="Copperplate Gothic Light"/>
              <a:cs typeface="Copperplate Gothic Light"/>
            </a:endParaRPr>
          </a:p>
          <a:p>
            <a:r>
              <a:rPr lang="en-GB" sz="1600" b="0" i="1" dirty="0" smtClean="0">
                <a:latin typeface="Copperplate Gothic Light"/>
                <a:cs typeface="Copperplate Gothic Light"/>
              </a:rPr>
              <a:t>Identity </a:t>
            </a:r>
            <a:r>
              <a:rPr lang="en-GB" sz="1600" b="0" i="1" dirty="0">
                <a:latin typeface="Copperplate Gothic Light"/>
                <a:cs typeface="Copperplate Gothic Light"/>
              </a:rPr>
              <a:t>And Difference: John Locke And The Invention Of </a:t>
            </a:r>
            <a:r>
              <a:rPr lang="en-GB" sz="1600" b="0" i="1" dirty="0" smtClean="0">
                <a:latin typeface="Copperplate Gothic Light"/>
                <a:cs typeface="Copperplate Gothic Light"/>
              </a:rPr>
              <a:t>Consciousness</a:t>
            </a:r>
            <a:endParaRPr lang="en-US" sz="1600" b="0" dirty="0">
              <a:latin typeface="Copperplate Gothic Light"/>
              <a:cs typeface="Copperplate Gothic Light"/>
            </a:endParaRPr>
          </a:p>
        </p:txBody>
      </p:sp>
    </p:spTree>
    <p:extLst>
      <p:ext uri="{BB962C8B-B14F-4D97-AF65-F5344CB8AC3E}">
        <p14:creationId xmlns:p14="http://schemas.microsoft.com/office/powerpoint/2010/main" val="166947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subTitle" idx="4294967295"/>
          </p:nvPr>
        </p:nvSpPr>
        <p:spPr>
          <a:xfrm>
            <a:off x="1752600" y="1524000"/>
            <a:ext cx="5638800" cy="5029200"/>
          </a:xfrm>
        </p:spPr>
        <p:txBody>
          <a:bodyPr>
            <a:normAutofit/>
          </a:bodyPr>
          <a:lstStyle/>
          <a:p>
            <a:pPr marL="609600" indent="-609600" algn="l"/>
            <a:endParaRPr lang="en-US" sz="1800" dirty="0" smtClean="0">
              <a:latin typeface="Calibri" pitchFamily="34" charset="0"/>
            </a:endParaRPr>
          </a:p>
          <a:p>
            <a:pPr marL="609600" indent="0" algn="l">
              <a:buNone/>
            </a:pPr>
            <a:r>
              <a:rPr lang="en-GB" sz="1600" dirty="0" smtClean="0">
                <a:latin typeface="Copperplate Gothic Light" pitchFamily="34" charset="0"/>
              </a:rPr>
              <a:t>I took into account also the very different character which a person brought up from infancy in France or Germany exhibits, from that which, with the same mind, this individual would have possessed, </a:t>
            </a:r>
            <a:r>
              <a:rPr lang="en-GB" sz="1600" dirty="0" smtClean="0">
                <a:solidFill>
                  <a:srgbClr val="FF0000"/>
                </a:solidFill>
                <a:latin typeface="Copperplate Gothic Light" pitchFamily="34" charset="0"/>
              </a:rPr>
              <a:t>had he lived always among the Chinese or with savages (</a:t>
            </a:r>
            <a:r>
              <a:rPr lang="fr-FR" sz="1600" i="1" dirty="0" smtClean="0">
                <a:solidFill>
                  <a:srgbClr val="FF0000"/>
                </a:solidFill>
                <a:latin typeface="Copperplate Gothic Light" pitchFamily="34" charset="0"/>
              </a:rPr>
              <a:t>des Chinois ou des cannibales</a:t>
            </a:r>
            <a:r>
              <a:rPr lang="fr-FR" sz="1600" dirty="0" smtClean="0">
                <a:solidFill>
                  <a:srgbClr val="FF0000"/>
                </a:solidFill>
                <a:latin typeface="Copperplate Gothic Light" pitchFamily="34" charset="0"/>
              </a:rPr>
              <a:t>)</a:t>
            </a:r>
            <a:r>
              <a:rPr lang="en-GB" sz="1600" dirty="0">
                <a:solidFill>
                  <a:srgbClr val="FFC000"/>
                </a:solidFill>
                <a:latin typeface="Copperplate Gothic Light" pitchFamily="34" charset="0"/>
              </a:rPr>
              <a:t>.</a:t>
            </a:r>
            <a:endParaRPr lang="en-GB" sz="1600" dirty="0" smtClean="0">
              <a:latin typeface="Copperplate Gothic Light" pitchFamily="34" charset="0"/>
            </a:endParaRPr>
          </a:p>
          <a:p>
            <a:pPr marL="609600" indent="0" algn="l">
              <a:buNone/>
            </a:pPr>
            <a:r>
              <a:rPr lang="en-GB" sz="1600" dirty="0" smtClean="0">
                <a:latin typeface="Copperplate Gothic Light" pitchFamily="34" charset="0"/>
              </a:rPr>
              <a:t>(Descartes, </a:t>
            </a:r>
            <a:r>
              <a:rPr lang="en-GB" sz="1600" i="1" dirty="0" smtClean="0">
                <a:latin typeface="Copperplate Gothic Light" pitchFamily="34" charset="0"/>
              </a:rPr>
              <a:t>Discourse on Method</a:t>
            </a:r>
            <a:r>
              <a:rPr lang="en-GB" sz="1600" dirty="0" smtClean="0">
                <a:latin typeface="Copperplate Gothic Light" pitchFamily="34" charset="0"/>
              </a:rPr>
              <a:t>, Part II) </a:t>
            </a:r>
            <a:endParaRPr lang="en-US" sz="1600" dirty="0" smtClean="0">
              <a:latin typeface="Copperplate Gothic Light" pitchFamily="34" charset="0"/>
            </a:endParaRPr>
          </a:p>
          <a:p>
            <a:pPr marL="609600" indent="-609600"/>
            <a:endParaRPr lang="en-US" sz="1800" dirty="0">
              <a:latin typeface="Copperplate Gothic Bold"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1294" y="2226235"/>
            <a:ext cx="5036555" cy="584776"/>
          </a:xfrm>
          <a:prstGeom prst="rect">
            <a:avLst/>
          </a:prstGeom>
          <a:noFill/>
        </p:spPr>
        <p:txBody>
          <a:bodyPr wrap="none" rtlCol="0">
            <a:spAutoFit/>
          </a:bodyPr>
          <a:lstStyle/>
          <a:p>
            <a:r>
              <a:rPr lang="en-US" sz="3200" dirty="0" smtClean="0">
                <a:latin typeface="Copperplate Gothic Bold"/>
                <a:cs typeface="Copperplate Gothic Bold"/>
              </a:rPr>
              <a:t>Wait, What, Chinese?</a:t>
            </a:r>
            <a:endParaRPr lang="en-US" sz="3200" dirty="0">
              <a:latin typeface="Copperplate Gothic Bold"/>
              <a:cs typeface="Copperplate Gothic Bold"/>
            </a:endParaRPr>
          </a:p>
        </p:txBody>
      </p:sp>
    </p:spTree>
    <p:extLst>
      <p:ext uri="{BB962C8B-B14F-4D97-AF65-F5344CB8AC3E}">
        <p14:creationId xmlns:p14="http://schemas.microsoft.com/office/powerpoint/2010/main" val="34364474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Grp="1" noChangeArrowheads="1"/>
          </p:cNvSpPr>
          <p:nvPr>
            <p:ph type="subTitle" idx="4294967295"/>
          </p:nvPr>
        </p:nvSpPr>
        <p:spPr>
          <a:xfrm>
            <a:off x="1752600" y="1066800"/>
            <a:ext cx="5638800" cy="5486400"/>
          </a:xfrm>
        </p:spPr>
        <p:txBody>
          <a:bodyPr>
            <a:normAutofit/>
          </a:bodyPr>
          <a:lstStyle/>
          <a:p>
            <a:pPr marL="609600" indent="-609600" algn="l"/>
            <a:endParaRPr lang="en-US" sz="1800" dirty="0" smtClean="0">
              <a:latin typeface="Calibri" pitchFamily="34" charset="0"/>
            </a:endParaRPr>
          </a:p>
          <a:p>
            <a:pPr marL="609600" indent="0" algn="l">
              <a:buNone/>
            </a:pPr>
            <a:endParaRPr lang="en-GB" sz="1600" dirty="0" smtClean="0">
              <a:latin typeface="Copperplate Gothic Light" pitchFamily="34" charset="0"/>
            </a:endParaRPr>
          </a:p>
          <a:p>
            <a:pPr marL="609600" indent="0" algn="r">
              <a:buNone/>
            </a:pPr>
            <a:r>
              <a:rPr lang="en-US" sz="2400" dirty="0">
                <a:latin typeface="Copperplate Gothic Bold"/>
                <a:cs typeface="Copperplate Gothic Bold"/>
              </a:rPr>
              <a:t>Wait, What, Chinese?</a:t>
            </a:r>
            <a:endParaRPr lang="en-GB" sz="2400" dirty="0">
              <a:latin typeface="Copperplate Gothic Light" pitchFamily="34" charset="0"/>
            </a:endParaRPr>
          </a:p>
          <a:p>
            <a:pPr marL="609600" indent="0" algn="l">
              <a:buNone/>
            </a:pPr>
            <a:endParaRPr lang="en-GB" sz="1600" dirty="0">
              <a:latin typeface="Copperplate Gothic Light" pitchFamily="34" charset="0"/>
            </a:endParaRPr>
          </a:p>
          <a:p>
            <a:pPr marL="609600" indent="0" algn="l">
              <a:buNone/>
            </a:pPr>
            <a:r>
              <a:rPr lang="en-GB" sz="1600" dirty="0" smtClean="0">
                <a:latin typeface="Copperplate Gothic Light" pitchFamily="34" charset="0"/>
              </a:rPr>
              <a:t>I </a:t>
            </a:r>
            <a:r>
              <a:rPr lang="en-GB" sz="1600" dirty="0" smtClean="0">
                <a:latin typeface="Copperplate Gothic Light" pitchFamily="34" charset="0"/>
              </a:rPr>
              <a:t>took into account also the very different character which a person brought up from infancy in France or Germany exhibits, from that which, with the same mind, this individual would have possessed, </a:t>
            </a:r>
            <a:r>
              <a:rPr lang="en-GB" sz="1600" dirty="0" smtClean="0">
                <a:solidFill>
                  <a:srgbClr val="FF0000"/>
                </a:solidFill>
                <a:latin typeface="Copperplate Gothic Light" pitchFamily="34" charset="0"/>
              </a:rPr>
              <a:t>had he lived always among the Chinese or with savages (</a:t>
            </a:r>
            <a:r>
              <a:rPr lang="fr-FR" sz="1600" i="1" dirty="0" smtClean="0">
                <a:solidFill>
                  <a:srgbClr val="FF0000"/>
                </a:solidFill>
                <a:latin typeface="Copperplate Gothic Light" pitchFamily="34" charset="0"/>
              </a:rPr>
              <a:t>des Chinois ou des cannibales</a:t>
            </a:r>
            <a:r>
              <a:rPr lang="fr-FR" sz="1600" dirty="0" smtClean="0">
                <a:solidFill>
                  <a:srgbClr val="FF0000"/>
                </a:solidFill>
                <a:latin typeface="Copperplate Gothic Light" pitchFamily="34" charset="0"/>
              </a:rPr>
              <a:t>)</a:t>
            </a:r>
            <a:r>
              <a:rPr lang="en-GB" sz="1600" dirty="0">
                <a:solidFill>
                  <a:srgbClr val="FFC000"/>
                </a:solidFill>
                <a:latin typeface="Copperplate Gothic Light" pitchFamily="34" charset="0"/>
              </a:rPr>
              <a:t>.</a:t>
            </a:r>
            <a:endParaRPr lang="en-GB" sz="1600" dirty="0" smtClean="0">
              <a:latin typeface="Copperplate Gothic Light" pitchFamily="34" charset="0"/>
            </a:endParaRPr>
          </a:p>
          <a:p>
            <a:pPr marL="609600" indent="0" algn="l">
              <a:buNone/>
            </a:pPr>
            <a:r>
              <a:rPr lang="en-GB" sz="1600" dirty="0" smtClean="0">
                <a:latin typeface="Copperplate Gothic Light" pitchFamily="34" charset="0"/>
              </a:rPr>
              <a:t>(Descartes, </a:t>
            </a:r>
            <a:r>
              <a:rPr lang="en-GB" sz="1600" i="1" dirty="0" smtClean="0">
                <a:latin typeface="Copperplate Gothic Light" pitchFamily="34" charset="0"/>
              </a:rPr>
              <a:t>Discourse on Method</a:t>
            </a:r>
            <a:r>
              <a:rPr lang="en-GB" sz="1600" dirty="0" smtClean="0">
                <a:latin typeface="Copperplate Gothic Light" pitchFamily="34" charset="0"/>
              </a:rPr>
              <a:t>, Part II) </a:t>
            </a:r>
            <a:endParaRPr lang="en-US" sz="1600" dirty="0" smtClean="0">
              <a:latin typeface="Copperplate Gothic Light" pitchFamily="34" charset="0"/>
            </a:endParaRPr>
          </a:p>
          <a:p>
            <a:pPr marL="609600" indent="-609600"/>
            <a:endParaRPr lang="en-US" sz="1800" dirty="0">
              <a:latin typeface="Copperplate Gothic Bold" pitchFamily="34" charset="0"/>
            </a:endParaRPr>
          </a:p>
        </p:txBody>
      </p:sp>
    </p:spTree>
    <p:extLst>
      <p:ext uri="{BB962C8B-B14F-4D97-AF65-F5344CB8AC3E}">
        <p14:creationId xmlns:p14="http://schemas.microsoft.com/office/powerpoint/2010/main" val="20346772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Rembrandt's Philosopher in Meditation"/>
          <p:cNvPicPr>
            <a:picLocks noChangeAspect="1" noChangeArrowheads="1"/>
          </p:cNvPicPr>
          <p:nvPr/>
        </p:nvPicPr>
        <p:blipFill>
          <a:blip r:embed="rId3" cstate="print"/>
          <a:srcRect/>
          <a:stretch>
            <a:fillRect/>
          </a:stretch>
        </p:blipFill>
        <p:spPr bwMode="auto">
          <a:xfrm>
            <a:off x="2133600" y="914400"/>
            <a:ext cx="4953000" cy="4103688"/>
          </a:xfrm>
          <a:prstGeom prst="rect">
            <a:avLst/>
          </a:prstGeom>
          <a:noFill/>
          <a:ln w="9525">
            <a:noFill/>
            <a:miter lim="800000"/>
            <a:headEnd/>
            <a:tailEnd/>
          </a:ln>
        </p:spPr>
      </p:pic>
      <p:sp>
        <p:nvSpPr>
          <p:cNvPr id="48133" name="Rectangle 5"/>
          <p:cNvSpPr>
            <a:spLocks noChangeArrowheads="1"/>
          </p:cNvSpPr>
          <p:nvPr/>
        </p:nvSpPr>
        <p:spPr bwMode="auto">
          <a:xfrm>
            <a:off x="1981200" y="5334000"/>
            <a:ext cx="5349875" cy="338554"/>
          </a:xfrm>
          <a:prstGeom prst="rect">
            <a:avLst/>
          </a:prstGeom>
          <a:noFill/>
          <a:ln w="9525">
            <a:noFill/>
            <a:miter lim="800000"/>
            <a:headEnd/>
            <a:tailEnd/>
          </a:ln>
          <a:effectLst/>
        </p:spPr>
        <p:txBody>
          <a:bodyPr wrap="square" anchor="ctr">
            <a:spAutoFit/>
          </a:bodyPr>
          <a:lstStyle/>
          <a:p>
            <a:r>
              <a:rPr lang="en-GB" sz="1600" b="0" dirty="0">
                <a:latin typeface="Copperplate Gothic Light"/>
                <a:cs typeface="Copperplate Gothic Light"/>
              </a:rPr>
              <a:t>&lt;Rembrandt, </a:t>
            </a:r>
            <a:r>
              <a:rPr lang="en-GB" sz="1600" b="0" i="1" dirty="0">
                <a:latin typeface="Copperplate Gothic Light"/>
                <a:cs typeface="Copperplate Gothic Light"/>
              </a:rPr>
              <a:t>Philosopher in Meditation</a:t>
            </a:r>
            <a:r>
              <a:rPr lang="en-GB" sz="1600" b="0" dirty="0">
                <a:latin typeface="Copperplate Gothic Light"/>
                <a:cs typeface="Copperplate Gothic Light"/>
              </a:rPr>
              <a:t>, 1632&gt;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400" y="0"/>
            <a:ext cx="6298967" cy="6858000"/>
          </a:xfrm>
          <a:prstGeom prst="rect">
            <a:avLst/>
          </a:prstGeom>
        </p:spPr>
      </p:pic>
    </p:spTree>
    <p:extLst>
      <p:ext uri="{BB962C8B-B14F-4D97-AF65-F5344CB8AC3E}">
        <p14:creationId xmlns:p14="http://schemas.microsoft.com/office/powerpoint/2010/main" val="26504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609600" y="457200"/>
            <a:ext cx="7772400" cy="1736725"/>
          </a:xfrm>
        </p:spPr>
        <p:txBody>
          <a:bodyPr/>
          <a:lstStyle/>
          <a:p>
            <a:pPr marL="1371600" indent="-1371600"/>
            <a:r>
              <a:rPr lang="en-US" sz="3600" dirty="0" smtClean="0">
                <a:latin typeface="Copperplate Gothic Bold" pitchFamily="34" charset="0"/>
              </a:rPr>
              <a:t>Descartes </a:t>
            </a:r>
            <a:r>
              <a:rPr lang="en-US" sz="3600" dirty="0">
                <a:latin typeface="Copperplate Gothic Bold" pitchFamily="34" charset="0"/>
              </a:rPr>
              <a:t>and “China”</a:t>
            </a:r>
            <a:r>
              <a:rPr lang="en-US" sz="4400" dirty="0">
                <a:latin typeface="Copperplate Gothic Bold" pitchFamily="34" charset="0"/>
              </a:rPr>
              <a:t> </a:t>
            </a:r>
          </a:p>
        </p:txBody>
      </p:sp>
      <p:sp>
        <p:nvSpPr>
          <p:cNvPr id="71683" name="Rectangle 3"/>
          <p:cNvSpPr>
            <a:spLocks noGrp="1" noChangeArrowheads="1"/>
          </p:cNvSpPr>
          <p:nvPr>
            <p:ph type="subTitle" idx="1"/>
          </p:nvPr>
        </p:nvSpPr>
        <p:spPr>
          <a:xfrm>
            <a:off x="1066800" y="2667000"/>
            <a:ext cx="7391400" cy="2286000"/>
          </a:xfrm>
        </p:spPr>
        <p:txBody>
          <a:bodyPr/>
          <a:lstStyle/>
          <a:p>
            <a:pPr marL="609600" indent="-609600"/>
            <a:r>
              <a:rPr lang="en-US" sz="1800" dirty="0">
                <a:latin typeface="Copperplate Gothic Bold" pitchFamily="34" charset="0"/>
              </a:rPr>
              <a:t>Three Chinas in the </a:t>
            </a:r>
            <a:r>
              <a:rPr lang="en-US" sz="1800" i="1" dirty="0">
                <a:latin typeface="Copperplate Gothic Bold" pitchFamily="34" charset="0"/>
              </a:rPr>
              <a:t>Discourse on Method</a:t>
            </a:r>
            <a:r>
              <a:rPr lang="en-US" sz="1800" dirty="0">
                <a:latin typeface="Copperplate Gothic Bold" pitchFamily="34" charset="0"/>
              </a:rPr>
              <a:t> (1637): </a:t>
            </a:r>
          </a:p>
          <a:p>
            <a:pPr marL="609600" indent="-609600"/>
            <a:endParaRPr lang="en-US" sz="1800" dirty="0">
              <a:latin typeface="Copperplate Gothic Bold" pitchFamily="34" charset="0"/>
            </a:endParaRPr>
          </a:p>
          <a:p>
            <a:pPr marL="609600" indent="-609600" algn="l">
              <a:buFont typeface="Wingdings" pitchFamily="2" charset="2"/>
              <a:buAutoNum type="arabicPeriod"/>
            </a:pPr>
            <a:r>
              <a:rPr lang="en-US" sz="1800" dirty="0">
                <a:latin typeface="Copperplate Gothic Bold" pitchFamily="34" charset="0"/>
              </a:rPr>
              <a:t>“Chinese or Savages” </a:t>
            </a:r>
          </a:p>
          <a:p>
            <a:pPr marL="609600" indent="-609600" algn="l">
              <a:buFont typeface="Wingdings" pitchFamily="2" charset="2"/>
              <a:buAutoNum type="arabicPeriod"/>
            </a:pPr>
            <a:r>
              <a:rPr lang="en-US" sz="1800" dirty="0">
                <a:latin typeface="Copperplate Gothic Bold" pitchFamily="34" charset="0"/>
              </a:rPr>
              <a:t>“Some of the Chinese and Persians” </a:t>
            </a:r>
          </a:p>
          <a:p>
            <a:pPr marL="609600" indent="-609600" algn="l">
              <a:buFont typeface="Wingdings" pitchFamily="2" charset="2"/>
              <a:buAutoNum type="arabicPeriod"/>
            </a:pPr>
            <a:r>
              <a:rPr lang="en-US" sz="1800" dirty="0">
                <a:latin typeface="Copperplate Gothic Bold" pitchFamily="34" charset="0"/>
              </a:rPr>
              <a:t>“Kingdoms of China or Mexico”</a:t>
            </a:r>
          </a:p>
          <a:p>
            <a:pPr marL="609600" indent="-609600"/>
            <a:endParaRPr lang="en-US" sz="1800" dirty="0">
              <a:latin typeface="Copperplate Gothic Bold" pitchFamily="34" charset="0"/>
            </a:endParaRPr>
          </a:p>
          <a:p>
            <a:pPr marL="609600" indent="-609600"/>
            <a:endParaRPr lang="en-US" sz="1800" dirty="0">
              <a:latin typeface="Copperplate Gothic Bold"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444</TotalTime>
  <Words>594</Words>
  <Application>Microsoft Macintosh PowerPoint</Application>
  <PresentationFormat>On-screen Show (4:3)</PresentationFormat>
  <Paragraphs>76</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If China Travelled  to Descartes:   Cartesianism  in Transit—with  a Franco-Sino Twist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Descartes and “China” </vt:lpstr>
      <vt:lpstr>PowerPoint Presentation</vt:lpstr>
      <vt:lpstr>“At Odds”</vt:lpstr>
      <vt:lpstr>PowerPoint Presentation</vt:lpstr>
      <vt:lpstr>PowerPoint Presentation</vt:lpstr>
      <vt:lpstr>Three Chinas/Chinese  in the Discourse on Method (1637):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Desiderius Erasmus</dc:title>
  <dc:creator>Kyoo Lee</dc:creator>
  <cp:lastModifiedBy>Kyoo Lee</cp:lastModifiedBy>
  <cp:revision>118</cp:revision>
  <cp:lastPrinted>2015-10-27T07:26:38Z</cp:lastPrinted>
  <dcterms:created xsi:type="dcterms:W3CDTF">2005-03-01T07:25:50Z</dcterms:created>
  <dcterms:modified xsi:type="dcterms:W3CDTF">2015-10-27T16:34:54Z</dcterms:modified>
</cp:coreProperties>
</file>