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79" r:id="rId2"/>
    <p:sldId id="285" r:id="rId3"/>
    <p:sldId id="287" r:id="rId4"/>
    <p:sldId id="302" r:id="rId5"/>
    <p:sldId id="297" r:id="rId6"/>
    <p:sldId id="300" r:id="rId7"/>
    <p:sldId id="301" r:id="rId8"/>
    <p:sldId id="303" r:id="rId9"/>
    <p:sldId id="299" r:id="rId10"/>
    <p:sldId id="304" r:id="rId11"/>
    <p:sldId id="305" r:id="rId12"/>
    <p:sldId id="306" r:id="rId13"/>
    <p:sldId id="312" r:id="rId14"/>
    <p:sldId id="309" r:id="rId15"/>
    <p:sldId id="288" r:id="rId16"/>
    <p:sldId id="307" r:id="rId17"/>
    <p:sldId id="308" r:id="rId18"/>
    <p:sldId id="313" r:id="rId19"/>
    <p:sldId id="310" r:id="rId20"/>
    <p:sldId id="289" r:id="rId21"/>
    <p:sldId id="298" r:id="rId22"/>
    <p:sldId id="31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oo Lee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FF00"/>
    <a:srgbClr val="0000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81" autoAdjust="0"/>
  </p:normalViewPr>
  <p:slideViewPr>
    <p:cSldViewPr>
      <p:cViewPr varScale="1">
        <p:scale>
          <a:sx n="100" d="100"/>
          <a:sy n="100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FFDC385-8DFC-4949-8FC0-2ED9153CF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86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19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2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21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C385-8DFC-4949-8FC0-2ED9153CF97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4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5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5DEE9-0655-46CC-923A-95E35014BC30}" type="slidenum">
              <a:rPr lang="en-US"/>
              <a:pPr/>
              <a:t>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D5FEA-4CE5-46CE-9F47-88C948EF2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A6D6A-BE96-4127-ACFF-D576B4A42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A521-0FEE-4BF2-BFAC-DDB1B41E1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C2F9F-A0FE-498C-BE2C-00FBE8B55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D57A-6BF3-45AD-B45A-D0356852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A5FF-FE15-4DED-B23F-D20D07D63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72247-325B-4CDD-8170-B86A0660A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6394-AA28-436B-95E2-1039C37BD9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D161-EDFC-4B1F-9BDE-5FA38151F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E3D0-278E-4A0F-83B1-E1A9C83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9225-769F-453A-8361-9EDAB40B9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08DAB-23EE-4388-AA54-F8B13EFE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cup.columbia.edu/book/978-0-231-16624-9/asian-and-feminist-philosophies-in-dialogue/review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nytimes.com/slideshow/2008/08/30/arts/dance/20080830_TAN_SLIDESHOW_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emf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pperplate Gothic Bold" pitchFamily="34" charset="0"/>
              </a:rPr>
              <a:t/>
            </a:r>
            <a:br>
              <a:rPr lang="en-US" sz="2800" b="1" dirty="0" smtClean="0">
                <a:latin typeface="Copperplate Gothic Bold" pitchFamily="34" charset="0"/>
              </a:rPr>
            </a:br>
            <a:r>
              <a:rPr lang="en-US" sz="2800" b="1" i="1" dirty="0" err="1" smtClean="0">
                <a:solidFill>
                  <a:srgbClr val="660066"/>
                </a:solidFill>
                <a:latin typeface="Copperplate Gothic Bold" pitchFamily="34" charset="0"/>
              </a:rPr>
              <a:t>Xuanpin</a:t>
            </a:r>
            <a:r>
              <a:rPr lang="en-US" sz="2800" b="1" dirty="0" smtClean="0">
                <a:latin typeface="Copperplate Gothic Bold" pitchFamily="34" charset="0"/>
              </a:rPr>
              <a:t> </a:t>
            </a:r>
            <a:br>
              <a:rPr lang="en-US" sz="2800" b="1" dirty="0" smtClean="0">
                <a:latin typeface="Copperplate Gothic Bold" pitchFamily="34" charset="0"/>
              </a:rPr>
            </a:br>
            <a:r>
              <a:rPr lang="en-US" sz="2800" b="1" dirty="0" smtClean="0">
                <a:latin typeface="Copperplate Gothic Bold" pitchFamily="34" charset="0"/>
              </a:rPr>
              <a:t>(The Dark Female Animal) </a:t>
            </a:r>
            <a:br>
              <a:rPr lang="en-US" sz="2800" b="1" dirty="0" smtClean="0">
                <a:latin typeface="Copperplate Gothic Bold" pitchFamily="34" charset="0"/>
              </a:rPr>
            </a:br>
            <a:r>
              <a:rPr lang="en-US" sz="2800" b="1" dirty="0" smtClean="0">
                <a:latin typeface="Copperplate Gothic Bold" pitchFamily="34" charset="0"/>
              </a:rPr>
              <a:t>in </a:t>
            </a:r>
            <a:r>
              <a:rPr lang="en-US" sz="2800" b="1" i="1" dirty="0" err="1" smtClean="0">
                <a:latin typeface="Copperplate Gothic Bold" pitchFamily="34" charset="0"/>
              </a:rPr>
              <a:t>Daodejing</a:t>
            </a:r>
            <a:endParaRPr lang="en-US" sz="2400" i="1" dirty="0">
              <a:latin typeface="Copperplate Gothic Bold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3810000"/>
            <a:ext cx="4038600" cy="2286000"/>
          </a:xfrm>
        </p:spPr>
        <p:txBody>
          <a:bodyPr/>
          <a:lstStyle/>
          <a:p>
            <a:pPr algn="r">
              <a:buNone/>
            </a:pPr>
            <a:r>
              <a:rPr lang="en-US" sz="25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Kyoo Lee</a:t>
            </a:r>
          </a:p>
          <a:p>
            <a:pPr algn="r">
              <a:buNone/>
            </a:pPr>
            <a:r>
              <a:rPr lang="en-US" sz="25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(City University of New York)</a:t>
            </a:r>
            <a:r>
              <a:rPr lang="en-US" sz="2500" dirty="0" smtClean="0">
                <a:latin typeface="Copperplate Gothic Bold" pitchFamily="34" charset="0"/>
              </a:rPr>
              <a:t> </a:t>
            </a:r>
          </a:p>
          <a:p>
            <a:endParaRPr lang="en-US" sz="2400" dirty="0" smtClean="0">
              <a:latin typeface="Copperplate Gothic Bold" pitchFamily="34" charset="0"/>
            </a:endParaRPr>
          </a:p>
          <a:p>
            <a:endParaRPr lang="en-US" sz="2400" dirty="0" smtClean="0">
              <a:latin typeface="Copperplate Gothic Bold" pitchFamily="34" charset="0"/>
            </a:endParaRPr>
          </a:p>
          <a:p>
            <a:endParaRPr lang="en-US" sz="2400" dirty="0">
              <a:latin typeface="Copperplate Gothic 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429000"/>
            <a:ext cx="18669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2159000"/>
            <a:ext cx="1866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8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612900"/>
            <a:ext cx="63627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0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701800"/>
            <a:ext cx="62992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0" y="2159000"/>
            <a:ext cx="18669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9812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524000"/>
            <a:ext cx="7848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i="1" u="sng" dirty="0" err="1" smtClean="0">
                <a:solidFill>
                  <a:srgbClr val="660066"/>
                </a:solidFill>
                <a:latin typeface="Century Gothic"/>
                <a:cs typeface="Century Gothic"/>
              </a:rPr>
              <a:t>Xuanpin</a:t>
            </a:r>
            <a:endParaRPr lang="en-US" sz="2000" b="1" i="1" u="sng" dirty="0" smtClean="0">
              <a:solidFill>
                <a:srgbClr val="660066"/>
              </a:solidFill>
              <a:latin typeface="Century Gothic"/>
              <a:cs typeface="Century Gothic"/>
            </a:endParaRPr>
          </a:p>
          <a:p>
            <a:endParaRPr lang="en-US" sz="2000" dirty="0" smtClean="0">
              <a:solidFill>
                <a:schemeClr val="bg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/>
                <a:cs typeface="Century Gothic"/>
              </a:rPr>
              <a:t>谷</a:t>
            </a:r>
            <a:r>
              <a:rPr lang="en-US" sz="2000" dirty="0">
                <a:latin typeface="Century Gothic"/>
                <a:cs typeface="Century Gothic"/>
              </a:rPr>
              <a:t>神不死	The spirit of the valley does not pass away.</a:t>
            </a:r>
          </a:p>
          <a:p>
            <a:pPr marL="0" indent="0">
              <a:buNone/>
            </a:pPr>
            <a:r>
              <a:rPr lang="en-US" sz="2000" dirty="0">
                <a:latin typeface="Century Gothic"/>
                <a:cs typeface="Century Gothic"/>
              </a:rPr>
              <a:t>是謂玄牝	Called the dark womb,</a:t>
            </a:r>
          </a:p>
          <a:p>
            <a:pPr marL="0" indent="0">
              <a:buNone/>
            </a:pPr>
            <a:r>
              <a:rPr lang="en-US" sz="2000" dirty="0">
                <a:latin typeface="Century Gothic"/>
                <a:cs typeface="Century Gothic"/>
              </a:rPr>
              <a:t>玄牝之門	the gate of the dark womb,</a:t>
            </a:r>
          </a:p>
          <a:p>
            <a:pPr marL="0" indent="0">
              <a:buNone/>
            </a:pPr>
            <a:r>
              <a:rPr lang="en-US" sz="2000" dirty="0">
                <a:latin typeface="Century Gothic"/>
                <a:cs typeface="Century Gothic"/>
              </a:rPr>
              <a:t>是謂天地</a:t>
            </a:r>
            <a:r>
              <a:rPr lang="en-US" sz="2000" dirty="0" smtClean="0">
                <a:latin typeface="Century Gothic"/>
                <a:cs typeface="Century Gothic"/>
              </a:rPr>
              <a:t>根        </a:t>
            </a:r>
            <a:r>
              <a:rPr lang="en-US" sz="2000" dirty="0" smtClean="0">
                <a:latin typeface="Century Gothic"/>
                <a:cs typeface="Century Gothic"/>
              </a:rPr>
              <a:t>called </a:t>
            </a:r>
            <a:r>
              <a:rPr lang="en-US" sz="2000" dirty="0">
                <a:latin typeface="Century Gothic"/>
                <a:cs typeface="Century Gothic"/>
              </a:rPr>
              <a:t>the root of Heaven and Earth,</a:t>
            </a:r>
          </a:p>
          <a:p>
            <a:pPr marL="0" indent="0">
              <a:buNone/>
            </a:pPr>
            <a:r>
              <a:rPr lang="en-US" sz="2000" dirty="0">
                <a:latin typeface="Century Gothic"/>
                <a:cs typeface="Century Gothic"/>
              </a:rPr>
              <a:t>綿綿若存	continuously flowing, seemingly always there,</a:t>
            </a:r>
          </a:p>
          <a:p>
            <a:pPr marL="0" indent="0">
              <a:buNone/>
            </a:pPr>
            <a:r>
              <a:rPr lang="en-US" sz="2000" dirty="0">
                <a:latin typeface="Century Gothic"/>
                <a:cs typeface="Century Gothic"/>
              </a:rPr>
              <a:t>用之不勤	it is used but not to be used up.</a:t>
            </a:r>
          </a:p>
          <a:p>
            <a:pPr marL="0" indent="0">
              <a:buNone/>
            </a:pPr>
            <a:endParaRPr lang="en-US" sz="2000" i="1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2000" i="1" dirty="0" smtClean="0">
                <a:latin typeface="Century Gothic"/>
                <a:cs typeface="Century Gothic"/>
              </a:rPr>
              <a:t>道</a:t>
            </a:r>
            <a:r>
              <a:rPr lang="en-US" sz="2000" i="1" dirty="0">
                <a:latin typeface="Century Gothic"/>
                <a:cs typeface="Century Gothic"/>
              </a:rPr>
              <a:t>德經</a:t>
            </a:r>
            <a:r>
              <a:rPr lang="en-US" sz="2000" dirty="0">
                <a:latin typeface="Century Gothic"/>
                <a:cs typeface="Century Gothic"/>
              </a:rPr>
              <a:t> 6章	Chapter 6, </a:t>
            </a:r>
            <a:r>
              <a:rPr lang="en-US" sz="2000" i="1" dirty="0" err="1" smtClean="0">
                <a:latin typeface="Century Gothic"/>
                <a:cs typeface="Century Gothic"/>
              </a:rPr>
              <a:t>Daodejing</a:t>
            </a:r>
            <a:r>
              <a:rPr lang="en-US" sz="2000" b="1" dirty="0">
                <a:latin typeface="Century Gothic"/>
                <a:cs typeface="Century Gothic"/>
              </a:rPr>
              <a:t> </a:t>
            </a:r>
            <a:r>
              <a:rPr lang="en-US" sz="2000" b="1" dirty="0" smtClean="0">
                <a:latin typeface="Century Gothic"/>
                <a:cs typeface="Century Gothic"/>
              </a:rPr>
              <a:t>(</a:t>
            </a:r>
            <a:r>
              <a:rPr lang="en-US" sz="2000" b="1" dirty="0" smtClean="0">
                <a:latin typeface="Century Gothic"/>
                <a:cs typeface="Century Gothic"/>
                <a:hlinkClick r:id="rId3"/>
              </a:rPr>
              <a:t>my trans</a:t>
            </a:r>
            <a:r>
              <a:rPr lang="en-US" sz="2000" b="1" dirty="0" smtClean="0">
                <a:latin typeface="Century Gothic"/>
                <a:cs typeface="Century Gothic"/>
              </a:rPr>
              <a:t>.)</a:t>
            </a:r>
          </a:p>
          <a:p>
            <a:pPr marL="0" indent="0">
              <a:buNone/>
            </a:pPr>
            <a:r>
              <a:rPr lang="en-US" sz="2000" dirty="0">
                <a:latin typeface="Century Gothic"/>
                <a:cs typeface="Century Gothic"/>
              </a:rPr>
              <a:t> </a:t>
            </a:r>
          </a:p>
          <a:p>
            <a:pPr>
              <a:buNone/>
            </a:pPr>
            <a:endParaRPr lang="en-US" sz="1600" dirty="0" smtClean="0">
              <a:latin typeface="Century Gothic"/>
              <a:cs typeface="Century Gothic"/>
            </a:endParaRPr>
          </a:p>
          <a:p>
            <a:pPr marL="609600" indent="-609600"/>
            <a:endParaRPr lang="en-US"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524000"/>
            <a:ext cx="5638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/>
              <a:t>玄</a:t>
            </a:r>
            <a:endParaRPr lang="en-US" altLang="ja-JP" sz="4000" dirty="0"/>
          </a:p>
          <a:p>
            <a:pPr>
              <a:buNone/>
            </a:pPr>
            <a:r>
              <a:rPr lang="en-US" sz="1600" dirty="0" smtClean="0">
                <a:latin typeface="Copperplate Gothic Bold" pitchFamily="34" charset="0"/>
              </a:rPr>
              <a:t>	</a:t>
            </a:r>
            <a:endParaRPr lang="en-US" sz="1600" i="1" dirty="0" smtClean="0">
              <a:latin typeface="Copperplate Gothic Bold" pitchFamily="34" charset="0"/>
            </a:endParaRPr>
          </a:p>
          <a:p>
            <a:pPr>
              <a:buNone/>
            </a:pPr>
            <a:endParaRPr lang="en-US" sz="1600" dirty="0" smtClean="0">
              <a:latin typeface="Copperplate Gothic Bold" pitchFamily="34" charset="0"/>
            </a:endParaRPr>
          </a:p>
          <a:p>
            <a:pPr marL="609600" indent="-609600"/>
            <a:endParaRPr lang="en-US" sz="18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4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524000"/>
            <a:ext cx="5638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/>
              <a:t>牝</a:t>
            </a:r>
            <a:endParaRPr lang="en-US" altLang="ja-JP" sz="4000" dirty="0"/>
          </a:p>
          <a:p>
            <a:pPr>
              <a:buNone/>
            </a:pPr>
            <a:r>
              <a:rPr lang="en-US" sz="1600" dirty="0" smtClean="0">
                <a:latin typeface="Copperplate Gothic Bold" pitchFamily="34" charset="0"/>
              </a:rPr>
              <a:t>	</a:t>
            </a:r>
            <a:endParaRPr lang="en-US" sz="1600" i="1" dirty="0" smtClean="0">
              <a:latin typeface="Copperplate Gothic Bold" pitchFamily="34" charset="0"/>
            </a:endParaRPr>
          </a:p>
          <a:p>
            <a:pPr>
              <a:buNone/>
            </a:pPr>
            <a:endParaRPr lang="en-US" sz="1600" dirty="0" smtClean="0">
              <a:latin typeface="Copperplate Gothic Bold" pitchFamily="34" charset="0"/>
            </a:endParaRPr>
          </a:p>
          <a:p>
            <a:pPr marL="609600" indent="-609600"/>
            <a:endParaRPr lang="en-US" sz="18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0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9812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0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524000"/>
            <a:ext cx="5638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entury Gothic"/>
                <a:cs typeface="Century Gothic"/>
              </a:rPr>
              <a:t>"Zen Shaolin" staged in Henan Province, China.</a:t>
            </a:r>
          </a:p>
          <a:p>
            <a:pPr marL="0" indent="0">
              <a:buNone/>
            </a:pPr>
            <a:r>
              <a:rPr lang="en-US" sz="1800" dirty="0">
                <a:latin typeface="Century Gothic"/>
                <a:cs typeface="Century Gothic"/>
              </a:rPr>
              <a:t> </a:t>
            </a:r>
          </a:p>
          <a:p>
            <a:pPr marL="0" indent="0">
              <a:buNone/>
            </a:pPr>
            <a:r>
              <a:rPr lang="en-US" sz="1800" dirty="0" smtClean="0">
                <a:latin typeface="Century Gothic"/>
                <a:cs typeface="Century Gothic"/>
              </a:rPr>
              <a:t>"</a:t>
            </a:r>
            <a:r>
              <a:rPr lang="en-US" sz="1800" dirty="0">
                <a:latin typeface="Century Gothic"/>
                <a:cs typeface="Century Gothic"/>
              </a:rPr>
              <a:t>The extravaganza "Zen Shaolin," with a cast of 500, is staged after </a:t>
            </a:r>
            <a:r>
              <a:rPr lang="en-US" sz="1800" dirty="0" smtClean="0">
                <a:latin typeface="Century Gothic"/>
                <a:cs typeface="Century Gothic"/>
              </a:rPr>
              <a:t>nightfall </a:t>
            </a:r>
            <a:r>
              <a:rPr lang="en-US" sz="1800" dirty="0">
                <a:latin typeface="Century Gothic"/>
                <a:cs typeface="Century Gothic"/>
              </a:rPr>
              <a:t>in a valley that sits before a huge mountain in central Henan Province, </a:t>
            </a:r>
            <a:r>
              <a:rPr lang="en-US" sz="1800" dirty="0" smtClean="0">
                <a:latin typeface="Century Gothic"/>
                <a:cs typeface="Century Gothic"/>
              </a:rPr>
              <a:t>one </a:t>
            </a:r>
            <a:r>
              <a:rPr lang="en-US" sz="1800" dirty="0">
                <a:latin typeface="Century Gothic"/>
                <a:cs typeface="Century Gothic"/>
              </a:rPr>
              <a:t>of the cradles  of Chinese </a:t>
            </a:r>
            <a:r>
              <a:rPr lang="en-US" sz="1800" dirty="0" smtClean="0">
                <a:latin typeface="Century Gothic"/>
                <a:cs typeface="Century Gothic"/>
              </a:rPr>
              <a:t>civilization.” </a:t>
            </a:r>
          </a:p>
          <a:p>
            <a:pPr marL="0" indent="0">
              <a:buNone/>
            </a:pPr>
            <a:endParaRPr lang="en-US" sz="18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sz="1800" u="sng" dirty="0">
                <a:latin typeface="Century Gothic"/>
                <a:cs typeface="Century Gothic"/>
                <a:hlinkClick r:id="rId3"/>
              </a:rPr>
              <a:t>http://www.nytimes.com/slideshow/2008/08/30/arts/dance/20080830_TAN_SLIDESHOW_index.html</a:t>
            </a:r>
            <a:r>
              <a:rPr lang="en-US" sz="1800" dirty="0">
                <a:latin typeface="Century Gothic"/>
                <a:cs typeface="Century Gothic"/>
              </a:rPr>
              <a:t> </a:t>
            </a:r>
            <a:r>
              <a:rPr lang="en-US" sz="1800" dirty="0" smtClean="0">
                <a:latin typeface="Century Gothic"/>
                <a:cs typeface="Century Gothic"/>
              </a:rPr>
              <a:t>	</a:t>
            </a:r>
            <a:endParaRPr lang="en-US" sz="1800" i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1800" dirty="0" smtClean="0">
              <a:latin typeface="Century Gothic"/>
              <a:cs typeface="Century Gothic"/>
            </a:endParaRPr>
          </a:p>
          <a:p>
            <a:pPr marL="609600" indent="-609600"/>
            <a:endParaRPr lang="en-US"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99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524000"/>
            <a:ext cx="56388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u="sng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FLOW</a:t>
            </a:r>
          </a:p>
          <a:p>
            <a:pPr marL="0" indent="0">
              <a:buNone/>
            </a:pPr>
            <a:endParaRPr lang="en-US" altLang="zh-CHT" sz="1600" b="1" dirty="0" smtClean="0"/>
          </a:p>
          <a:p>
            <a:pPr marL="0" indent="0">
              <a:buNone/>
            </a:pPr>
            <a:r>
              <a:rPr lang="zh-CHT" altLang="en-US" sz="4000" b="1" dirty="0" smtClean="0"/>
              <a:t>老子道德經</a:t>
            </a:r>
            <a:endParaRPr lang="en-US" altLang="zh-CHT" sz="4000" b="1" dirty="0" smtClean="0"/>
          </a:p>
          <a:p>
            <a:r>
              <a:rPr lang="en-US" sz="1600" dirty="0" smtClean="0">
                <a:latin typeface="Copperplate Gothic Bold" pitchFamily="34" charset="0"/>
              </a:rPr>
              <a:t>Lao</a:t>
            </a:r>
          </a:p>
          <a:p>
            <a:r>
              <a:rPr lang="en-US" sz="1600" dirty="0" err="1" smtClean="0">
                <a:latin typeface="Copperplate Gothic Bold" pitchFamily="34" charset="0"/>
              </a:rPr>
              <a:t>Zi</a:t>
            </a:r>
            <a:endParaRPr lang="en-US" sz="1600" dirty="0" smtClean="0">
              <a:latin typeface="Copperplate Gothic Bold" pitchFamily="34" charset="0"/>
            </a:endParaRPr>
          </a:p>
          <a:p>
            <a:r>
              <a:rPr lang="en-US" sz="1600" dirty="0" smtClean="0">
                <a:latin typeface="Copperplate Gothic Bold" pitchFamily="34" charset="0"/>
              </a:rPr>
              <a:t>Dao</a:t>
            </a:r>
          </a:p>
          <a:p>
            <a:r>
              <a:rPr lang="en-US" sz="1600" dirty="0" smtClean="0">
                <a:latin typeface="Copperplate Gothic Bold" pitchFamily="34" charset="0"/>
              </a:rPr>
              <a:t>De</a:t>
            </a:r>
          </a:p>
          <a:p>
            <a:r>
              <a:rPr lang="en-US" sz="1600" dirty="0" smtClean="0">
                <a:latin typeface="Copperplate Gothic Bold" pitchFamily="34" charset="0"/>
              </a:rPr>
              <a:t>Jing </a:t>
            </a:r>
            <a:endParaRPr lang="en-US" sz="1600" dirty="0">
              <a:latin typeface="Copperplate Gothic Bold" pitchFamily="34" charset="0"/>
            </a:endParaRPr>
          </a:p>
          <a:p>
            <a:endParaRPr lang="en-US" sz="1600" dirty="0" smtClean="0">
              <a:latin typeface="Copperplate Gothic Bold" pitchFamily="34" charset="0"/>
            </a:endParaRPr>
          </a:p>
          <a:p>
            <a:pPr marL="0" indent="0">
              <a:buNone/>
            </a:pPr>
            <a:r>
              <a:rPr lang="ja-JP" altLang="en-US" sz="4000" dirty="0" smtClean="0"/>
              <a:t>玄牝</a:t>
            </a:r>
            <a:r>
              <a:rPr lang="en-US" altLang="ja-JP" sz="4000" dirty="0" smtClean="0"/>
              <a:t> (</a:t>
            </a:r>
            <a:r>
              <a:rPr lang="en-US" sz="4000" dirty="0"/>
              <a:t>六</a:t>
            </a:r>
            <a:r>
              <a:rPr lang="en-US" sz="4000" dirty="0" smtClean="0"/>
              <a:t>章)</a:t>
            </a:r>
            <a:endParaRPr lang="en-US" altLang="ja-JP" sz="4000" dirty="0" smtClean="0"/>
          </a:p>
          <a:p>
            <a:r>
              <a:rPr lang="en-US" sz="1600" dirty="0" err="1" smtClean="0">
                <a:latin typeface="Copperplate Gothic Bold" pitchFamily="34" charset="0"/>
              </a:rPr>
              <a:t>Xuan</a:t>
            </a:r>
            <a:endParaRPr lang="en-US" sz="1600" dirty="0" smtClean="0">
              <a:latin typeface="Copperplate Gothic Bold" pitchFamily="34" charset="0"/>
            </a:endParaRPr>
          </a:p>
          <a:p>
            <a:r>
              <a:rPr lang="en-US" sz="1600" dirty="0" smtClean="0">
                <a:latin typeface="Copperplate Gothic Bold" pitchFamily="34" charset="0"/>
              </a:rPr>
              <a:t>Pin</a:t>
            </a:r>
            <a:endParaRPr lang="en-US" sz="16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76400"/>
            <a:ext cx="2794000" cy="279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36576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352800"/>
            <a:ext cx="18669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524000"/>
            <a:ext cx="5638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u="sng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SUM</a:t>
            </a:r>
            <a:endParaRPr lang="en-US" sz="1600" dirty="0" smtClean="0">
              <a:latin typeface="Copperplate Gothic Bold" pitchFamily="34" charset="0"/>
            </a:endParaRPr>
          </a:p>
          <a:p>
            <a:r>
              <a:rPr lang="en-US" sz="1600" dirty="0" err="1" smtClean="0">
                <a:latin typeface="Copperplate Gothic Bold" pitchFamily="34" charset="0"/>
              </a:rPr>
              <a:t>Natality</a:t>
            </a:r>
            <a:r>
              <a:rPr lang="en-US" sz="1600" dirty="0" smtClean="0">
                <a:latin typeface="Copperplate Gothic Bold" pitchFamily="34" charset="0"/>
              </a:rPr>
              <a:t>/Vitality/</a:t>
            </a:r>
            <a:r>
              <a:rPr lang="en-US" sz="1600" dirty="0" err="1" smtClean="0">
                <a:latin typeface="Copperplate Gothic Bold" pitchFamily="34" charset="0"/>
              </a:rPr>
              <a:t>Animality</a:t>
            </a:r>
            <a:endParaRPr lang="en-US" sz="1600" dirty="0" smtClean="0">
              <a:latin typeface="Copperplate Gothic Bold" pitchFamily="34" charset="0"/>
            </a:endParaRPr>
          </a:p>
          <a:p>
            <a:pPr lvl="1"/>
            <a:r>
              <a:rPr lang="en-US" sz="1200" dirty="0" smtClean="0">
                <a:latin typeface="Copperplate Gothic Bold" pitchFamily="34" charset="0"/>
              </a:rPr>
              <a:t>The “Sex/Gender” of Dao</a:t>
            </a:r>
            <a:endParaRPr lang="en-US" sz="1200" dirty="0" smtClean="0">
              <a:latin typeface="Copperplate Gothic Bold" pitchFamily="34" charset="0"/>
            </a:endParaRPr>
          </a:p>
          <a:p>
            <a:r>
              <a:rPr lang="en-US" sz="1600" dirty="0" smtClean="0">
                <a:latin typeface="Copperplate Gothic Bold" pitchFamily="34" charset="0"/>
              </a:rPr>
              <a:t>Specificity: Material/</a:t>
            </a:r>
            <a:r>
              <a:rPr lang="en-US" sz="1600" dirty="0" err="1" smtClean="0">
                <a:latin typeface="Copperplate Gothic Bold" pitchFamily="34" charset="0"/>
              </a:rPr>
              <a:t>Sexuated</a:t>
            </a:r>
            <a:endParaRPr lang="en-US" sz="1600" dirty="0" smtClean="0">
              <a:latin typeface="Copperplate Gothic Bold" pitchFamily="34" charset="0"/>
            </a:endParaRPr>
          </a:p>
          <a:p>
            <a:pPr lvl="1"/>
            <a:r>
              <a:rPr lang="en-US" sz="1200" dirty="0" smtClean="0">
                <a:latin typeface="Copperplate Gothic Bold" pitchFamily="34" charset="0"/>
              </a:rPr>
              <a:t>Contra </a:t>
            </a:r>
            <a:r>
              <a:rPr lang="en-US" sz="1200" dirty="0" err="1" smtClean="0">
                <a:latin typeface="Copperplate Gothic Bold" pitchFamily="34" charset="0"/>
              </a:rPr>
              <a:t>Hetersexist</a:t>
            </a:r>
            <a:r>
              <a:rPr lang="en-US" sz="1200" dirty="0" smtClean="0">
                <a:latin typeface="Copperplate Gothic Bold" pitchFamily="34" charset="0"/>
              </a:rPr>
              <a:t>/Patriarchal </a:t>
            </a:r>
            <a:r>
              <a:rPr lang="en-US" sz="1200" dirty="0" err="1" smtClean="0">
                <a:latin typeface="Copperplate Gothic Bold" pitchFamily="34" charset="0"/>
              </a:rPr>
              <a:t>Genealogization</a:t>
            </a:r>
            <a:endParaRPr lang="en-US" sz="1200" dirty="0" smtClean="0">
              <a:latin typeface="Copperplate Gothic Bold" pitchFamily="34" charset="0"/>
            </a:endParaRPr>
          </a:p>
          <a:p>
            <a:pPr lvl="1"/>
            <a:r>
              <a:rPr lang="en-US" sz="1200" dirty="0" smtClean="0">
                <a:latin typeface="Copperplate Gothic Bold" pitchFamily="34" charset="0"/>
              </a:rPr>
              <a:t>Metaphysical/Romantic Generalization</a:t>
            </a:r>
            <a:endParaRPr lang="en-US" sz="1600" dirty="0" smtClean="0">
              <a:latin typeface="Copperplate Gothic Bold" pitchFamily="34" charset="0"/>
            </a:endParaRPr>
          </a:p>
          <a:p>
            <a:r>
              <a:rPr lang="en-US" sz="1600" dirty="0" smtClean="0">
                <a:latin typeface="Copperplate Gothic Bold" pitchFamily="34" charset="0"/>
              </a:rPr>
              <a:t>Primacy: Onto-Phenomenological</a:t>
            </a:r>
          </a:p>
          <a:p>
            <a:r>
              <a:rPr lang="en-US" sz="1600" dirty="0" smtClean="0">
                <a:latin typeface="Copperplate Gothic Bold" pitchFamily="34" charset="0"/>
              </a:rPr>
              <a:t>(Obscenity): Hermeneutical/Translational</a:t>
            </a:r>
            <a:endParaRPr lang="en-US" sz="1600" dirty="0" smtClean="0">
              <a:latin typeface="Copperplate Gothic Bold" pitchFamily="34" charset="0"/>
            </a:endParaRPr>
          </a:p>
          <a:p>
            <a:endParaRPr lang="en-US" sz="1600" dirty="0" smtClean="0">
              <a:latin typeface="Copperplate Gothic Bold" pitchFamily="34" charset="0"/>
            </a:endParaRPr>
          </a:p>
          <a:p>
            <a:endParaRPr lang="en-US" sz="1600" dirty="0" smtClean="0">
              <a:latin typeface="Copperplate Gothic Bold" pitchFamily="34" charset="0"/>
            </a:endParaRPr>
          </a:p>
          <a:p>
            <a:pPr algn="r">
              <a:buNone/>
            </a:pPr>
            <a:r>
              <a:rPr lang="en-US" sz="1600" b="1" u="sng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pperplate Gothic Bold" pitchFamily="34" charset="0"/>
              </a:rPr>
              <a:t>Further (T)Issues</a:t>
            </a:r>
            <a:endParaRPr lang="en-US" sz="1600" b="1" u="sng" dirty="0">
              <a:solidFill>
                <a:schemeClr val="bg1">
                  <a:lumMod val="50000"/>
                  <a:lumOff val="50000"/>
                </a:schemeClr>
              </a:solidFill>
              <a:latin typeface="Copperplate Gothic Bold" pitchFamily="34" charset="0"/>
            </a:endParaRPr>
          </a:p>
          <a:p>
            <a:pPr algn="r">
              <a:buNone/>
            </a:pPr>
            <a:r>
              <a:rPr lang="en-US" sz="1600" dirty="0" smtClean="0">
                <a:latin typeface="Copperplate Gothic Bold" pitchFamily="34" charset="0"/>
              </a:rPr>
              <a:t>Co-origination &amp; Origination</a:t>
            </a:r>
          </a:p>
          <a:p>
            <a:pPr algn="r">
              <a:buNone/>
            </a:pPr>
            <a:r>
              <a:rPr lang="en-US" sz="1600" dirty="0" smtClean="0">
                <a:latin typeface="Copperplate Gothic Bold" pitchFamily="34" charset="0"/>
              </a:rPr>
              <a:t>Metaphysics &amp; Metaphors</a:t>
            </a:r>
          </a:p>
          <a:p>
            <a:pPr algn="r">
              <a:buNone/>
            </a:pPr>
            <a:r>
              <a:rPr lang="en-US" sz="1600" dirty="0" smtClean="0">
                <a:latin typeface="Copperplate Gothic Bold" pitchFamily="34" charset="0"/>
              </a:rPr>
              <a:t>Syncretism &amp; Mysticism</a:t>
            </a:r>
            <a:endParaRPr lang="en-US" sz="1600" dirty="0" smtClean="0">
              <a:latin typeface="Copperplate Gothic Bold" pitchFamily="34" charset="0"/>
            </a:endParaRPr>
          </a:p>
          <a:p>
            <a:pPr>
              <a:buNone/>
            </a:pPr>
            <a:endParaRPr lang="en-US" sz="1600" dirty="0" smtClean="0">
              <a:latin typeface="Copperplate Gothic Bold" pitchFamily="34" charset="0"/>
            </a:endParaRPr>
          </a:p>
          <a:p>
            <a:pPr>
              <a:buNone/>
            </a:pPr>
            <a:endParaRPr lang="en-US" sz="1600" dirty="0" smtClean="0">
              <a:latin typeface="Copperplate Gothic Bold" pitchFamily="34" charset="0"/>
            </a:endParaRPr>
          </a:p>
          <a:p>
            <a:pPr marL="609600" indent="-609600"/>
            <a:endParaRPr lang="en-US" sz="18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ndutiful Daughters - Edited By Henriette Gunkel, Chrysanthi Nigianni and Fanny Soderb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1828800" cy="2727344"/>
          </a:xfrm>
          <a:prstGeom prst="rect">
            <a:avLst/>
          </a:prstGeom>
          <a:noFill/>
        </p:spPr>
      </p:pic>
      <p:sp>
        <p:nvSpPr>
          <p:cNvPr id="35846" name="AutoShape 6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data:image/jpeg;base64,/9j/4AAQSkZJRgABAQAAAQABAAD/2wCEAAkGBxQSEhQUEhQVFhQUFhQUFBQSFxcUFBUVFBQWFxYVFBQYHyggGBwlHBQXITEhJSkrLi4uFx8zODMsNygtLiwBCgoKDg0OFA8PFywcFBwsNywsLCwsLDcsKysrNywsNywrNywsLCwsLCssLCsrKyssNzcsKysrKzcrKywrKysrK//AABEIANwAiAMBIgACEQEDEQH/xAAcAAAABwEBAAAAAAAAAAAAAAAAAQIDBAUGBwj/xABEEAACAQIEAwQGBwcDAQkAAAABAhEAAwQSITEFQVEGEyJhMlJxgZGhF0JVYpTR4wcUcpKxwfAjovHhFkNERVOCg8PT/8QAGAEBAQEBAQAAAAAAAAAAAAAAAAECAwT/xAAfEQEBAQEAAQUBAQAAAAAAAAAAARECIQMSEzFhUUH/2gAMAwEAAhEDEQA/AO40K8rGyvQfAUzi7C5fRB9oFTVx6voV5BbCJ6i/yim2wq+qvwFNR7CoV47OGX1V+Apt8Mvqj4Cmj2RQrxobA9UfAUnul9UfAU0ezaFeMjZX1R8BSRbX1R8BTR7PoV4x7pfVHwFDul6D4Cmj2dRV4zFpfVHwFA2l9UfAUTXs2hXi8Wl6D4Cia0vQfAVVe0aFeLDbHQfChQbNrYmrleApct2XJuKty3ed7hg2rRtEhQ3h1DEdQdRvVYwHOrWxxru+4y257lbiMGbS9bukl1YBdN+vSs0UFrg91lDKsyocLIzFC2UMB0kxNC7wG6pEhYys5IYZQEbK2ZhtDCDVre40rLZDWmbuQiZTdPdvbVpCvby+lHhmdelO3+0SlTbNgm2Ue0y96Jytd71SjC2ApU6TBBgaVnaqJxrhCKbxt2/ClrDNIuaI10LJOaS4JJA1ETVXiezmIUwUBbvEtZUYMwuXBNtSBtmA0PlVjj+NK63l7kgXrdm00XJgWSpkSnMqNPnUnB8eF3Eksgt99iMPeZ+9ICmwjKqzlG8nWd45VZTGaxvC3tIrsVKvOQq0yFJBI8gRFWWK4DYW/h7Ge8P3i3YYXGKOqPiNFVrYQFlB55hTnaIo1q0y50YPcQYdntXAqembitbVQsuxBBGu40FFiOOq12ze7jx2EtJbDXMyTZ9B2XICSDrExMVUVV7s7iFZ1ySyF5QHxMLb927qp1K5tJ86afgd1WZTkGSc7ZxlQhzbKseRzAiKtMX2hN1LS3kd3tSMwvMiXFL5z3lsL6Uz4gRvtpS8T2pF1Ht37LXVdERnN0LfY2nZ7btdFuGK5yuq6gUFQ/ArypcchQtsEnxKZVXNtnX1lDCJFTV7KXwWD92pVHuGXUkKio2oBkSLiwfb0ohx1FsPZXDZRctNaZkuxOZw6uQUJJAAXUmRB05tXu0ga/eutY0vYf8Ad2QXIIXIqBlfIYMIOXM01cJw/Z++8ZEzNCHKCMwW4YR2HJT1quxVjIQCVMgMCpBBB22qyxPasXGsu9q4HtIqE28SyIe7XKjogTwONDMkaDQVX8b4wcTd70gBiqKx0l2UQbjwACx5wBRMRoooog80ecVpcJNHRzQojbG3BqzxeCSylnMpc3LfesMxWFJIVVjnAmTO+2mseBzqbcxuZEW4iuLQKoSSDlJnKYOo1PnqaxuhrjHZ4YfO/eKyrcVUDCGZTbFwEjrDKCOeu1K452eb94uCwq5e/ayqKfQOUsoYchlUmddjRY3ijXVZbqq2a73s6qQcoUgAaZYUCOUU+/H3Ds4RJe73zTmIYlWRlInYq7D31lVP/wBnLjTLIoCC4Wc5AEL5JIIkQeRptOzVxgpBtkMl24pDT4bJh403EbdIqXbxqoLot2kVbqBCMzkgSGkMTJMgb9KXgOK3LKKqQQl3vRPsAdP4WCrI8qqq08GK2bxIRiosHMHOa33pMQuxkbztpSb3Zu8r3EMTaBN2AxKQ2XURO+xAgjWptrHkLdUord81tmmdO7YsqjXbl7KfvceYqbdy2ty1kyFLjMTGfOkXJnwnQdBpSVGa4jgGtXGtuBmQkNGonyPPrVdiV00InePKrS8BOgCg7AbAcgJqq4hbl1Ubke+tJEjiWIsLdYWgbiAQD6IJjf2VW2l0MrIO0bg/lTnc5TDe2pAxCqdj7VIman00q7lkjWKampeIvK2oPuIiojmtRkoNrUkgMJGh5ioatThHMVQ4G11oU2DNCg6j3etSf3hgNh01Rfy1puK0FnFWu7S2z+HKqtAbY3M9wEHTaADvNcpVZ65cuD0lA1jW2o84MjzFGXczABgTpbUwBudqu2xNpyDcIOYEto0B7lwSwH3V/pFLyWmDLbKq10gHwmEVnJOvqgBR56n2aRnO9f7v8i/lQOJbov8AIv5eVW/DbqW0fMT/AKilGUb5csjy1aPZHnUvE37LauwbLbVEXK2UQhmOnib/AG0WM53zwTlECAW7tYBOwJiOVRruJf7v8iflWixdq0beS04gS7EqRnKqFUT1lmI/irP37VFVN+SSTuegAHwFU3fEXnIOq2218o1jzrQXbdZLE3SLrMOpFVERmJNE9aLgvZa/jAWtlAPvGJqzxH7M8Yqk/wCm0dG191Z+TiXLWvZawxNNxVhjeF3LRhwR8x8qimx51vZWbLDFSEeRrSO786O2I99UKYUKJm5UdB1vLVhY4Yrd2MxD3EdwIGUZc0AmeYUmeU0nudKkHEvpt6OSQBOX1Z6VwjVIscKc6+GIzbjRSNCek0t+EPHKSrNBIkBYmem/yqQlxzPPNlB0nVdF+AmpF7FXCSc0kTrA5tm/r/etS6ipxXCLiyCBIDHKG1hWymPfUB7ZDMDBglZGokGNDV22KYDWc4BUMSNFblEanfWee1QcQJIBXLCqoEQYA3qitdOlNumlTWtxvSMg6ClRUYqzWFx6f6jj7x/rXS79msJxa0qXHnxMSTB2GtWVVr2SvHu3UK5dSpRkIUqCTqZ3E10HtDhsUcLbyuFdx494jT/DXK+z3Gmwt7vRsfC38PsrqfaLtC1vC4a8uVw0Ss5TG7ENqOXSvL6vNnTvx14Yjj/C1RVX/Ve9s0g5ZnkTpFV3E+zD2bYdyBImOk8q3trtajqr3MO6AiUuRnHyAisd2o4x37wCSuumx9lPT763P8dOuZZrGvbprLU3E2ihhhymoh1r2vHSWoUCeVCiO927enWrGxZtDL9aCC0gyfDMT5tp7hUO0s1Ow6pro2nsrhmNn1NpNVjMBpAO+UQR7yf5RTWBxARIzQcxaBMjKhCabHVmmelB0T73ypsW0HrfKt8xmk37ViVE6CdYOssoHt0k+01S469ndmB0Jn3cgPIDSrhrSH1/lTF3C2/v/wC2tIoL6zSSIirO/YTQjPPTw02cPb+//toIJE1ku2XD4K3BsdG8iNq2jjUxt57++msRhRcQo2xH+GpVjlTJVz2axis4tX2Y2zouu06ECdpmomNwZRyp3BIqtYQffTrn3RqdZXT8FbsWwbZv3XAELbkKAOhIEn5VT8RTD2wVUSc0gnf2TVFZ7Q3gApIPtGtW/ZzAi8puOMxDQAdR1rzfHZ912+TWU4o8sf8ANKgxVx2hwLW7zzrJkHrVSwr1c3w4dfZlt6FKIo60y9CIk/lUiwmlHg8HcfVRp56VPTAONwf61iLUFkod3zqX3B6Glfu5/vWpYiDkpDLIqwWxm9HX2a0G4cwjQ02CoOFFQ7yGtGvD39U1Gv4Bt4NRpne636UjLpVpdwpqPcwsVmkY7tdw6V71dx6X51iQktFdbxuCDoyN9YEfIxXMHw+S4wbdN/aKspYj3LfjMctP+tavsVf9O35hgPdBrKodz1M0vD3ihlSQeop1NXm43/FeHJdBZo9GTPLz/rXOuIIuc5PRGg8451Y4vjV24mRnOXaOvt61VPWeZi9eUR0oU69CurD07wVrirAUFQTqdPdVzcYHedRyqFg8aWgFCD0nb2082NgmQAB7652mGw4Poo7Rp4tKQzBf+7tg7+IifLlUfG8XUaO4TyZoMfwiqu92lwgOl0GPVAHxJOtc61IvE4iPqhDzOU6/IU9+/sRIUHnFZYdtcHzdZG/iWakYbtdgrhhMSqt0aIPvqTTGlt4lXEECf79OoosTZKldCVMyvQxp7t9apOKccRAuoa4YAVdSQTof8mpq48ZfHo3ONfdJqXrY17Tl/D6nQn/nqP8ANKjYvAjKzc11CRqY3j26e8U4OIpyZh8Ip+3xMxOZLg6egw+OhpL/AFL+M5dwSknUDVhG22p0PlrWM7U9lO8dntkSBrH1wAGiORjUddeldQxd+1dEZ2tNyO0T8jVJiuE3SQUZLmUq05hJKTlnnzO80lsXHGcTwO8pjJPQrqCPLroQffVXiEKtBEeRrpnE8K9p0JIAXdTrIBOkiOTRWf4oLRVQwzOPreiIG2+s1udntZ/C8LzLndgq/M0d7B2YEFhr6R2qRfaTmaNOuigeQ51WcQvnQF5XkBqAfzrU2pZhvG4LKfCZ0mhRXcTmUdRsR/m1CtyM+Honi3HFw65rnhQaDXVjE6Dp51yftF2/u3iVt+BdRodwasuO8Ix+LjvCAFBUKWGxidB7KzOO7I3bDWhdZR3rhJWWgnadqzJL5NqlvY+4+rMT7ajFzXQh+zVv/XXn9U/nUDjfZOzhoU3GuXCJygBQo+9v8K14hlYhmJoih6H4VemwqaAD202Wpp7Ujs32gfDEAzCkMp3yttqOhrpVjtnZKBjGY9WEa9NNK5S7A1He3O1cuvT267T1PGdTXWrvamy0QxnnzHuio540p9F1+X965KcI2pBoCxcGzfOp8X6xe/x1e5xlxsxPsI/KoWJ4s3X4kf2iua5rg50RxD9a18Z721xuPkyWUf8Au/sKpb2JGuvwFUDYt/8AgU2cSx+sa1OEva7/AHhdTlzHlIH9JqDjGJ5H5RHOAKhrfI2NOHFTvWsTYZkihS5FCtMPQrvWa7W2AzYY80v24H8RA/tWiuNHKsr2icnE4dRt3tnXlPiMfL5Vm+Go03F+IixbZ/rHRB1Ncvx2KZmLMZZjqTV3254lmvZOVsR7zE1krjTWb5rUFcaozmk3norjaVpKBuUDephmpvPRElr9NtfNR8+tBzVxNOG7SC9NNSZpgUxpBUUc0RqoSaBpRpIFWA20NCgwoVR6Fvt51U4vBqXW65b/AE/Hlnw5lGhPmKm3bgiqPtJiSuGfXU+H4ms9DD8QxZuOzndyW+JqJmoM1RnuVlTWIfWizSKZZqVbNbw0dw0giidtaE0w00W1paGaaNBWqIWx1oqKgKATQJpJoUBzR0mlCrADQojQqjuTXZECst22v5bdtR9Zif5f+avBc0O+vSqHtXw17hsnMJdWyJDFmbPlCrpEmCfIbxIrPVVkGbSol1qn3MDdCZjbYBVDsSIAUzBP8rfynpTVnhdxr9uwwyPdZUGcHQswWWjYAnXpB6UkFcaC1JtYF3L90puBPrICQQSYIG+saDemr9hrbFXBDaGD0IkHQkazWkMuaGag1JoEk0S0CaKalC5pNChUAoxSYpQFAUUqaKhVAmhRUKo64l2fnVP2n4qGYWbnhQKjWyil2R7ZOqSwClgdTrsumlWFm5MVme2DDvl8lrF+1Fd7U3czsFQFrjXFEEhMxUlV6jwAaj1tpNQF484vrfKISisiKc2VQysszMlvGxk86gOdKYNIVdYftI1sW1t2raLbbOoXPBOVQcxnxegpk7GYqnxF4uxY8z1J0iBqZJ0A1JpBNJatoSxpBpTGkzQFRAUYoUAFHRAUYqATRzRxQIoCFA0KOKoIUKOhQekLP7MSv/igf/hj/wCyqXiP7FWvXC5x4E8v3YmI8++rr9Csji5/YQx/8wH4U/8A7Un6Bj9oD8L+tXaqFBxT6BT9oD8L+tQP7BT9oD8L+tXa6FBxL6Az9oD8L+tRfQCftAfhv1q7dQoOI/QCftAfhf1qH0An7QH4b9au3UKDiP0An7QH4b9aj+gI/aA/DfrV22hQcT+gM/aA/C/rUPoDP2gPwv61dsoUHE/oDP2gPwv61D6Az9oD8L+tXbKFBxP6Az9oD8L+tRV22h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52" name="Picture 12" descr="Reading Descartes Otherwi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514600"/>
            <a:ext cx="2261062" cy="3657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295400"/>
            <a:ext cx="3124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0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524000"/>
            <a:ext cx="5638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HT" altLang="en-US" sz="4000" b="1" dirty="0"/>
              <a:t>道</a:t>
            </a:r>
            <a:endParaRPr lang="en-US" sz="4000" dirty="0" smtClean="0">
              <a:latin typeface="Copperplate Gothic Bold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Copperplate Gothic Bold" pitchFamily="34" charset="0"/>
              </a:rPr>
              <a:t>	</a:t>
            </a:r>
            <a:endParaRPr lang="en-US" sz="1600" i="1" dirty="0" smtClean="0">
              <a:latin typeface="Copperplate Gothic Bold" pitchFamily="34" charset="0"/>
            </a:endParaRPr>
          </a:p>
          <a:p>
            <a:pPr>
              <a:buNone/>
            </a:pPr>
            <a:endParaRPr lang="en-US" sz="1600" dirty="0" smtClean="0">
              <a:latin typeface="Copperplate Gothic Bold" pitchFamily="34" charset="0"/>
            </a:endParaRPr>
          </a:p>
          <a:p>
            <a:pPr marL="609600" indent="-609600"/>
            <a:endParaRPr lang="en-US" sz="18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524000"/>
            <a:ext cx="5638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HT" altLang="en-US" sz="4000" b="1" dirty="0"/>
              <a:t>德</a:t>
            </a:r>
            <a:r>
              <a:rPr lang="en-US" sz="1600" dirty="0" smtClean="0">
                <a:latin typeface="Copperplate Gothic Bold" pitchFamily="34" charset="0"/>
              </a:rPr>
              <a:t>	</a:t>
            </a:r>
            <a:endParaRPr lang="en-US" sz="1600" i="1" dirty="0" smtClean="0">
              <a:latin typeface="Copperplate Gothic Bold" pitchFamily="34" charset="0"/>
            </a:endParaRPr>
          </a:p>
          <a:p>
            <a:pPr>
              <a:buNone/>
            </a:pPr>
            <a:endParaRPr lang="en-US" sz="1600" dirty="0" smtClean="0">
              <a:latin typeface="Copperplate Gothic Bold" pitchFamily="34" charset="0"/>
            </a:endParaRPr>
          </a:p>
          <a:p>
            <a:pPr marL="609600" indent="-609600"/>
            <a:endParaRPr lang="en-US" sz="18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8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0" y="2032000"/>
            <a:ext cx="2794000" cy="279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257300"/>
            <a:ext cx="50292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1282700"/>
            <a:ext cx="47371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81000"/>
            <a:ext cx="6400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1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122</Words>
  <Application>Microsoft Macintosh PowerPoint</Application>
  <PresentationFormat>On-screen Show (4:3)</PresentationFormat>
  <Paragraphs>76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Xuanpin  (The Dark Female Animal)  in Daodejing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Desiderius Erasmus</dc:title>
  <dc:creator>Kyoo Lee</dc:creator>
  <cp:lastModifiedBy>Kyoo Lee</cp:lastModifiedBy>
  <cp:revision>177</cp:revision>
  <dcterms:created xsi:type="dcterms:W3CDTF">2005-03-01T07:25:50Z</dcterms:created>
  <dcterms:modified xsi:type="dcterms:W3CDTF">2014-02-13T16:49:50Z</dcterms:modified>
</cp:coreProperties>
</file>